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67" r:id="rId4"/>
    <p:sldId id="283" r:id="rId5"/>
    <p:sldId id="284" r:id="rId6"/>
    <p:sldId id="296" r:id="rId7"/>
    <p:sldId id="286" r:id="rId8"/>
    <p:sldId id="287" r:id="rId9"/>
    <p:sldId id="305" r:id="rId10"/>
    <p:sldId id="288" r:id="rId11"/>
    <p:sldId id="306" r:id="rId12"/>
    <p:sldId id="307" r:id="rId13"/>
    <p:sldId id="290" r:id="rId14"/>
    <p:sldId id="291" r:id="rId15"/>
    <p:sldId id="292" r:id="rId16"/>
    <p:sldId id="303" r:id="rId17"/>
    <p:sldId id="298" r:id="rId18"/>
    <p:sldId id="301" r:id="rId19"/>
    <p:sldId id="302" r:id="rId20"/>
    <p:sldId id="304" r:id="rId21"/>
    <p:sldId id="279" r:id="rId22"/>
    <p:sldId id="299" r:id="rId23"/>
    <p:sldId id="282" r:id="rId24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62" y="72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22/04/2016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22/04/2016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6650"/>
            <a:ext cx="7772400" cy="2036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ENEA – ENforcing Environmental Acquis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9750" y="4509769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22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nd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of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April, 2016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90298" y="3128558"/>
            <a:ext cx="28436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5</a:t>
            </a:r>
            <a:r>
              <a:rPr lang="en-US" sz="2200" baseline="300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th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Steering Committee</a:t>
            </a:r>
            <a:endParaRPr lang="es-E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5824691"/>
            <a:ext cx="2257358" cy="70333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" name="Picture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355600" y="1594459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Main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74674" y="3644841"/>
            <a:ext cx="692013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Trainings on industrial processes, and first pilot inspections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74675" y="2066439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SEI - Twinning website, with new sections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3090744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Finalised sector inspection checklists &amp; factsheets (12 sectors)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2554596"/>
            <a:ext cx="509133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Finalised </a:t>
            </a:r>
            <a:r>
              <a:rPr lang="en-US" altLang="es-ES">
                <a:cs typeface="Arial" panose="020B0604020202020204" pitchFamily="34" charset="0"/>
              </a:rPr>
              <a:t>i</a:t>
            </a:r>
            <a:r>
              <a:rPr lang="en-US" altLang="es-ES" smtClean="0">
                <a:cs typeface="Arial" panose="020B0604020202020204" pitchFamily="34" charset="0"/>
              </a:rPr>
              <a:t>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74675" y="4180989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 smtClean="0">
                <a:cs typeface="Arial" panose="020B0604020202020204" pitchFamily="34" charset="0"/>
              </a:rPr>
              <a:t> Draft Law for Inspection on Environment ready for Parliament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74675" y="4738864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Info for industries, including leaflet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4675" y="5307364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Report &amp; template of publicly available inspection report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26" grpId="0"/>
      <p:bldP spid="33" grpId="0"/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175983" y="1545472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Main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395058" y="3135667"/>
            <a:ext cx="867387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Report about inspection duties related to EU legislation on shipments of waste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95058" y="1995662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Finalised proposals for indicators to evaluate inspectorate &amp; inspectors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95058" y="2564162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Report about SEI contribution for EU reporting obligations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92097" y="3692078"/>
            <a:ext cx="867683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Report with recommendations on soil pollution prevention, control &amp; management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392097" y="4208469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</a:t>
            </a:r>
            <a:r>
              <a:rPr lang="en-GB" altLang="es-ES">
                <a:cs typeface="Arial" panose="020B0604020202020204" pitchFamily="34" charset="0"/>
              </a:rPr>
              <a:t>SEI’s BPMS updated proposals for next steps</a:t>
            </a:r>
          </a:p>
        </p:txBody>
      </p:sp>
    </p:spTree>
    <p:extLst>
      <p:ext uri="{BB962C8B-B14F-4D97-AF65-F5344CB8AC3E}">
        <p14:creationId xmlns:p14="http://schemas.microsoft.com/office/powerpoint/2010/main" val="3120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2" grpId="0"/>
      <p:bldP spid="23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71239" y="1636878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Other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56814" y="3106384"/>
            <a:ext cx="766022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Addendum 2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571714" y="2091877"/>
            <a:ext cx="7396629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Recommendations to deal with OHIS polluted site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71714" y="2591939"/>
            <a:ext cx="839267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Useful guidance docs &amp; legislation on soil prevention &amp; conceptual site model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1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Participation BC experts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90525" y="1759670"/>
            <a:ext cx="78763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154 </a:t>
            </a:r>
            <a:r>
              <a:rPr lang="en-GB" altLang="es-ES" sz="2600">
                <a:latin typeface="Georgia" panose="02040502050405020303" pitchFamily="18" charset="0"/>
              </a:rPr>
              <a:t>BC participants in </a:t>
            </a:r>
            <a:r>
              <a:rPr lang="en-GB" altLang="es-ES" sz="2600" smtClean="0">
                <a:latin typeface="Georgia" panose="02040502050405020303" pitchFamily="18" charset="0"/>
              </a:rPr>
              <a:t>meetings held in missions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508125" y="2428875"/>
            <a:ext cx="5953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Drafting of documents finished, trainings started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5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Expenditures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0566" y="3426780"/>
            <a:ext cx="63832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In </a:t>
            </a:r>
            <a:r>
              <a:rPr lang="en-GB" altLang="es-ES" sz="2400" smtClean="0">
                <a:latin typeface="Georgia" panose="02040502050405020303" pitchFamily="18" charset="0"/>
              </a:rPr>
              <a:t>5</a:t>
            </a:r>
            <a:r>
              <a:rPr lang="en-GB" altLang="es-ES" sz="2400" baseline="30000" smtClean="0">
                <a:latin typeface="Georgia" panose="02040502050405020303" pitchFamily="18" charset="0"/>
              </a:rPr>
              <a:t>th</a:t>
            </a:r>
            <a:r>
              <a:rPr lang="en-GB" altLang="es-ES" sz="2400" smtClean="0">
                <a:latin typeface="Georgia" panose="02040502050405020303" pitchFamily="18" charset="0"/>
              </a:rPr>
              <a:t> quarter 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~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16.5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% of activities’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budget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0565" y="1714644"/>
            <a:ext cx="663123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As planned, only 1 mission with 1 expert less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0566" y="2571750"/>
            <a:ext cx="423997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Savings in flight </a:t>
            </a:r>
            <a:r>
              <a:rPr lang="en-GB" altLang="es-ES" sz="2400" smtClean="0">
                <a:latin typeface="Georgia" panose="02040502050405020303" pitchFamily="18" charset="0"/>
              </a:rPr>
              <a:t>tickets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1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QUARTERLY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139" y="1557191"/>
            <a:ext cx="893779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 smtClean="0">
                <a:latin typeface="Georgia" panose="02040502050405020303" pitchFamily="18" charset="0"/>
              </a:rPr>
              <a:t> Draft Law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 proceed fast to send to Parliament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5138" y="2239712"/>
            <a:ext cx="8558811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Inspection Council should address Twinning docs sent, </a:t>
            </a:r>
          </a:p>
          <a:p>
            <a:pPr eaLnBrk="1" hangingPunct="1">
              <a:lnSpc>
                <a:spcPts val="3400"/>
              </a:lnSpc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    to align to EU best practices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12607" y="3204079"/>
            <a:ext cx="85726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</a:pPr>
            <a:r>
              <a:rPr lang="en-GB" altLang="es-ES" smtClean="0">
                <a:cs typeface="Arial" panose="020B0604020202020204" pitchFamily="34" charset="0"/>
              </a:rPr>
              <a:t>Overload in planning &amp; reporting, evaluation of inspectors with financial penalties...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5138" y="5715755"/>
            <a:ext cx="90701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Post-Twinning cooperation between twinned Partners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138" y="3835202"/>
            <a:ext cx="9070125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Managers in SEI, MoEPP, CFCD, DEU &amp; SEA should continue pushing for a change in Law for Insp. Supervision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138" y="5016763"/>
            <a:ext cx="9070125" cy="49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Create Network of Environmental Inspectors</a:t>
            </a:r>
            <a:endParaRPr lang="en-GB" altLang="es-ES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15" grpId="0"/>
      <p:bldP spid="16" grpId="0"/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25" y="1406526"/>
            <a:ext cx="7859374" cy="5230549"/>
          </a:xfrm>
          <a:prstGeom prst="rect">
            <a:avLst/>
          </a:prstGeom>
        </p:spPr>
      </p:pic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4863"/>
            <a:ext cx="9085264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anose="05000000000000000000" pitchFamily="2" charset="2"/>
              </a:rPr>
              <a:t> TRAINING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3" name="Picture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ight Arrow 21"/>
          <p:cNvSpPr/>
          <p:nvPr/>
        </p:nvSpPr>
        <p:spPr>
          <a:xfrm rot="16200000">
            <a:off x="7823686" y="3837650"/>
            <a:ext cx="495300" cy="1905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TextBox 24"/>
          <p:cNvSpPr txBox="1"/>
          <p:nvPr/>
        </p:nvSpPr>
        <p:spPr>
          <a:xfrm>
            <a:off x="7705778" y="327981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June</a:t>
            </a:r>
            <a:endParaRPr lang="es-ES"/>
          </a:p>
        </p:txBody>
      </p:sp>
      <p:sp>
        <p:nvSpPr>
          <p:cNvPr id="27" name="Right Arrow 26"/>
          <p:cNvSpPr/>
          <p:nvPr/>
        </p:nvSpPr>
        <p:spPr>
          <a:xfrm rot="20371019">
            <a:off x="5394280" y="4070068"/>
            <a:ext cx="743833" cy="182165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extBox 27"/>
          <p:cNvSpPr txBox="1"/>
          <p:nvPr/>
        </p:nvSpPr>
        <p:spPr>
          <a:xfrm>
            <a:off x="141838" y="204440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April-May</a:t>
            </a:r>
            <a:endParaRPr lang="es-ES"/>
          </a:p>
        </p:txBody>
      </p:sp>
      <p:sp>
        <p:nvSpPr>
          <p:cNvPr id="29" name="TextBox 28"/>
          <p:cNvSpPr txBox="1"/>
          <p:nvPr/>
        </p:nvSpPr>
        <p:spPr>
          <a:xfrm>
            <a:off x="6104909" y="373963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April-May</a:t>
            </a:r>
            <a:endParaRPr lang="es-ES"/>
          </a:p>
        </p:txBody>
      </p:sp>
      <p:sp>
        <p:nvSpPr>
          <p:cNvPr id="30" name="Right Arrow 29"/>
          <p:cNvSpPr/>
          <p:nvPr/>
        </p:nvSpPr>
        <p:spPr>
          <a:xfrm rot="14614338">
            <a:off x="519991" y="2521419"/>
            <a:ext cx="339542" cy="15984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extBox 40"/>
          <p:cNvSpPr txBox="1"/>
          <p:nvPr/>
        </p:nvSpPr>
        <p:spPr>
          <a:xfrm>
            <a:off x="7396440" y="209445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April-June</a:t>
            </a:r>
            <a:endParaRPr lang="es-ES"/>
          </a:p>
        </p:txBody>
      </p:sp>
      <p:sp>
        <p:nvSpPr>
          <p:cNvPr id="42" name="Right Arrow 41"/>
          <p:cNvSpPr/>
          <p:nvPr/>
        </p:nvSpPr>
        <p:spPr>
          <a:xfrm>
            <a:off x="7090423" y="2211897"/>
            <a:ext cx="339542" cy="15984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extBox 42"/>
          <p:cNvSpPr txBox="1"/>
          <p:nvPr/>
        </p:nvSpPr>
        <p:spPr>
          <a:xfrm>
            <a:off x="5754317" y="60727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July</a:t>
            </a:r>
            <a:endParaRPr lang="es-ES"/>
          </a:p>
        </p:txBody>
      </p:sp>
      <p:sp>
        <p:nvSpPr>
          <p:cNvPr id="44" name="Right Arrow 43"/>
          <p:cNvSpPr/>
          <p:nvPr/>
        </p:nvSpPr>
        <p:spPr>
          <a:xfrm>
            <a:off x="5448300" y="6190184"/>
            <a:ext cx="339542" cy="15984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5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 animBg="1"/>
      <p:bldP spid="28" grpId="0"/>
      <p:bldP spid="29" grpId="0"/>
      <p:bldP spid="30" grpId="0" animBg="1"/>
      <p:bldP spid="41" grpId="0"/>
      <p:bldP spid="42" grpId="0" animBg="1"/>
      <p:bldP spid="43" grpId="0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4248" y="1511131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1" y="2714527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2.2, mission 6: training based on inspection to pilot installation (region 3)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21616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7: </a:t>
            </a:r>
            <a:r>
              <a:rPr lang="en-US" altLang="es-ES" smtClean="0">
                <a:cs typeface="Arial" panose="020B0604020202020204" pitchFamily="34" charset="0"/>
              </a:rPr>
              <a:t>3 one-day </a:t>
            </a:r>
            <a:r>
              <a:rPr lang="en-US" altLang="es-ES">
                <a:cs typeface="Arial" panose="020B0604020202020204" pitchFamily="34" charset="0"/>
              </a:rPr>
              <a:t>trainings on </a:t>
            </a:r>
            <a:r>
              <a:rPr lang="en-US" altLang="es-ES" smtClean="0">
                <a:cs typeface="Arial" panose="020B0604020202020204" pitchFamily="34" charset="0"/>
              </a:rPr>
              <a:t>comm. skills &amp; team building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93323" y="37745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3.1,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3: </a:t>
            </a:r>
            <a:r>
              <a:rPr lang="en-US" altLang="es-ES" smtClean="0">
                <a:cs typeface="Arial" panose="020B0604020202020204" pitchFamily="34" charset="0"/>
              </a:rPr>
              <a:t>training on use of IRAM software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3323" y="32411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Steering Committee 5: 22</a:t>
            </a:r>
            <a:r>
              <a:rPr lang="es-ES" altLang="es-ES" baseline="30000" smtClean="0">
                <a:cs typeface="Arial" panose="020B0604020202020204" pitchFamily="34" charset="0"/>
              </a:rPr>
              <a:t>nd</a:t>
            </a:r>
            <a:r>
              <a:rPr lang="es-ES" altLang="es-ES" smtClean="0">
                <a:cs typeface="Arial" panose="020B0604020202020204" pitchFamily="34" charset="0"/>
              </a:rPr>
              <a:t> April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4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1" y="380430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Updated project’s brochure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70200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May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272677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2.2, mission </a:t>
            </a:r>
            <a:r>
              <a:rPr lang="en-GB" altLang="es-ES" smtClean="0">
                <a:cs typeface="Arial" panose="020B0604020202020204" pitchFamily="34" charset="0"/>
              </a:rPr>
              <a:t>7: </a:t>
            </a:r>
            <a:r>
              <a:rPr lang="en-GB" altLang="es-ES">
                <a:cs typeface="Arial" panose="020B0604020202020204" pitchFamily="34" charset="0"/>
              </a:rPr>
              <a:t>training based on inspection to pilot installation (region </a:t>
            </a:r>
            <a:r>
              <a:rPr lang="en-GB" altLang="es-ES" smtClean="0">
                <a:cs typeface="Arial" panose="020B0604020202020204" pitchFamily="34" charset="0"/>
              </a:rPr>
              <a:t>2)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3323" y="22124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8: </a:t>
            </a:r>
            <a:r>
              <a:rPr lang="en-US" altLang="es-ES">
                <a:cs typeface="Arial" panose="020B0604020202020204" pitchFamily="34" charset="0"/>
              </a:rPr>
              <a:t>3 one-day trainings on comm. skills &amp; team building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3321" y="326305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3: further work on BPMS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5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1" y="3668845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</a:t>
            </a:r>
            <a:r>
              <a:rPr lang="en-GB" altLang="es-ES" smtClean="0">
                <a:cs typeface="Arial" panose="020B0604020202020204" pitchFamily="34" charset="0"/>
              </a:rPr>
              <a:t>3.1</a:t>
            </a:r>
            <a:r>
              <a:rPr lang="en-GB" altLang="es-ES">
                <a:cs typeface="Arial" panose="020B0604020202020204" pitchFamily="34" charset="0"/>
              </a:rPr>
              <a:t>, mission </a:t>
            </a:r>
            <a:r>
              <a:rPr lang="en-GB" altLang="es-ES" smtClean="0">
                <a:cs typeface="Arial" panose="020B0604020202020204" pitchFamily="34" charset="0"/>
              </a:rPr>
              <a:t>4: </a:t>
            </a:r>
            <a:r>
              <a:rPr lang="es-ES" altLang="es-ES" smtClean="0">
                <a:cs typeface="Arial" panose="020B0604020202020204" pitchFamily="34" charset="0"/>
              </a:rPr>
              <a:t>final mission BPMS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56865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June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25934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2.1,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9: first </a:t>
            </a:r>
            <a:r>
              <a:rPr lang="en-US" altLang="es-ES" smtClean="0">
                <a:cs typeface="Arial" panose="020B0604020202020204" pitchFamily="34" charset="0"/>
              </a:rPr>
              <a:t>training on sampling &amp; monitoring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3323" y="207907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2.2, mission </a:t>
            </a:r>
            <a:r>
              <a:rPr lang="en-GB" altLang="es-ES" smtClean="0">
                <a:cs typeface="Arial" panose="020B0604020202020204" pitchFamily="34" charset="0"/>
              </a:rPr>
              <a:t>8: </a:t>
            </a:r>
            <a:r>
              <a:rPr lang="en-GB" altLang="es-ES">
                <a:cs typeface="Arial" panose="020B0604020202020204" pitchFamily="34" charset="0"/>
              </a:rPr>
              <a:t>training based on inspection to pilot installation (region </a:t>
            </a:r>
            <a:r>
              <a:rPr lang="en-GB" altLang="es-ES" smtClean="0">
                <a:cs typeface="Arial" panose="020B0604020202020204" pitchFamily="34" charset="0"/>
              </a:rPr>
              <a:t>4)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93321" y="3146327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2.1, mission </a:t>
            </a:r>
            <a:r>
              <a:rPr lang="en-GB" altLang="es-ES" smtClean="0">
                <a:cs typeface="Arial" panose="020B0604020202020204" pitchFamily="34" charset="0"/>
              </a:rPr>
              <a:t>10: second </a:t>
            </a:r>
            <a:r>
              <a:rPr lang="en-US" altLang="es-ES">
                <a:cs typeface="Arial" panose="020B0604020202020204" pitchFamily="34" charset="0"/>
              </a:rPr>
              <a:t>training on sampling &amp; monitoring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4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5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7583" y="1581833"/>
            <a:ext cx="6403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5</a:t>
            </a:r>
            <a:r>
              <a:rPr lang="es-ES" altLang="es-ES" sz="2000" baseline="30000" smtClean="0"/>
              <a:t>th</a:t>
            </a:r>
            <a:r>
              <a:rPr lang="es-ES" altLang="es-ES" sz="2000" smtClean="0"/>
              <a:t> quarter </a:t>
            </a:r>
            <a:r>
              <a:rPr lang="es-ES" altLang="es-ES" sz="2000"/>
              <a:t>assessment (</a:t>
            </a:r>
            <a:r>
              <a:rPr lang="es-ES" altLang="es-ES" sz="2000" smtClean="0"/>
              <a:t>12 January – 11 April 2016) </a:t>
            </a:r>
            <a:endParaRPr lang="es-ES" altLang="es-ES" sz="2000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7583" y="2886758"/>
            <a:ext cx="8001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Programme until end of implementation (12 April – 11 August 2016)</a:t>
            </a:r>
            <a:endParaRPr lang="es-ES" altLang="es-ES" sz="200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77583" y="2233612"/>
            <a:ext cx="2563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Quarterly Report 5</a:t>
            </a:r>
            <a:endParaRPr lang="es-ES" altLang="es-ES" sz="200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77583" y="3566208"/>
            <a:ext cx="3090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Operative Side Letter 6</a:t>
            </a:r>
            <a:endParaRPr lang="es-ES" altLang="es-ES" sz="200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7583" y="4247847"/>
            <a:ext cx="50850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Outputs delivered to Steering Committee</a:t>
            </a:r>
            <a:endParaRPr lang="es-ES" altLang="es-ES" sz="2000"/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  <p:bldP spid="38" grpId="0"/>
      <p:bldP spid="15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56865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July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25934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1.3,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9: four </a:t>
            </a:r>
            <a:r>
              <a:rPr lang="es-ES" altLang="es-ES" smtClean="0">
                <a:cs typeface="Arial" panose="020B0604020202020204" pitchFamily="34" charset="0"/>
              </a:rPr>
              <a:t>1-day workshops to close training programme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4247" y="4831160"/>
            <a:ext cx="3117839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August(until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)</a:t>
            </a:r>
            <a:endParaRPr lang="en-GB" altLang="es-ES" sz="2800" u="sng">
              <a:latin typeface="Book Antiqua" panose="02040602050305030304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3323" y="5288547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Closure of project, final reporting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93321" y="3146327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</a:t>
            </a:r>
            <a:r>
              <a:rPr lang="en-GB" altLang="es-ES" smtClean="0">
                <a:cs typeface="Arial" panose="020B0604020202020204" pitchFamily="34" charset="0"/>
              </a:rPr>
              <a:t>1.1, </a:t>
            </a:r>
            <a:r>
              <a:rPr lang="en-GB" altLang="es-ES">
                <a:cs typeface="Arial" panose="020B0604020202020204" pitchFamily="34" charset="0"/>
              </a:rPr>
              <a:t>mission 6</a:t>
            </a:r>
            <a:r>
              <a:rPr lang="en-GB" altLang="es-ES" smtClean="0">
                <a:cs typeface="Arial" panose="020B0604020202020204" pitchFamily="34" charset="0"/>
              </a:rPr>
              <a:t>: </a:t>
            </a:r>
            <a:r>
              <a:rPr lang="es-ES" altLang="es-ES" smtClean="0">
                <a:cs typeface="Arial" panose="020B0604020202020204" pitchFamily="34" charset="0"/>
              </a:rPr>
              <a:t>follow-up projects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2975955" y="3708229"/>
            <a:ext cx="1014154" cy="537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AFC9E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1" y="3652514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</a:t>
            </a:r>
            <a:r>
              <a:rPr lang="es-ES" altLang="es-ES" smtClean="0">
                <a:cs typeface="Arial" panose="020B0604020202020204" pitchFamily="34" charset="0"/>
              </a:rPr>
              <a:t>Steering Committee 6: 21</a:t>
            </a:r>
            <a:r>
              <a:rPr lang="es-ES" altLang="es-ES" baseline="30000" smtClean="0">
                <a:cs typeface="Arial" panose="020B0604020202020204" pitchFamily="34" charset="0"/>
              </a:rPr>
              <a:t>st</a:t>
            </a:r>
            <a:r>
              <a:rPr lang="es-ES" altLang="es-ES" smtClean="0">
                <a:cs typeface="Arial" panose="020B0604020202020204" pitchFamily="34" charset="0"/>
              </a:rPr>
              <a:t> July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8" name="AutoShape 29"/>
          <p:cNvSpPr>
            <a:spLocks noChangeArrowheads="1"/>
          </p:cNvSpPr>
          <p:nvPr/>
        </p:nvSpPr>
        <p:spPr bwMode="auto">
          <a:xfrm>
            <a:off x="2111432" y="2082914"/>
            <a:ext cx="1014154" cy="537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AFC9E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3323" y="2079074"/>
            <a:ext cx="768689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Closure event: 7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July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9" grpId="0"/>
      <p:bldP spid="20" grpId="0"/>
      <p:bldP spid="22" grpId="0" animBg="1"/>
      <p:bldP spid="18" grpId="0"/>
      <p:bldP spid="28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OPERATIVE SIDE LETTER 6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10062"/>
            <a:ext cx="3716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Builds upon Addendum 2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5750" y="3197004"/>
            <a:ext cx="8425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Next week: side letter 11 (increase 1 day mission 1.3.8, to </a:t>
            </a:r>
          </a:p>
          <a:p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                                                                                  train-the-trainers)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5750" y="2364486"/>
            <a:ext cx="5548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Explicit approval of OSL is very welcome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74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8799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04" y="804863"/>
            <a:ext cx="8952260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COMMENTS TO OUTPUTS DELIVERED TO ST.C.?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6049" y="458322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mtClean="0">
                <a:cs typeface="Arial" panose="020B0604020202020204" pitchFamily="34" charset="0"/>
              </a:rPr>
              <a:t> 3.1.2 </a:t>
            </a:r>
            <a:r>
              <a:rPr lang="en-GB" altLang="es-ES">
                <a:cs typeface="Arial" panose="020B0604020202020204" pitchFamily="34" charset="0"/>
              </a:rPr>
              <a:t>– SEI’s BPMS updated proposals for next steps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6048" y="4098283"/>
            <a:ext cx="930083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US" altLang="es-ES" smtClean="0">
                <a:cs typeface="Arial" panose="020B0604020202020204" pitchFamily="34" charset="0"/>
              </a:rPr>
              <a:t> 2.1.7 </a:t>
            </a:r>
            <a:r>
              <a:rPr lang="en-US" altLang="es-ES">
                <a:cs typeface="Arial" panose="020B0604020202020204" pitchFamily="34" charset="0"/>
              </a:rPr>
              <a:t>– </a:t>
            </a:r>
            <a:r>
              <a:rPr lang="en-GB" altLang="es-ES">
                <a:cs typeface="Arial" panose="020B0604020202020204" pitchFamily="34" charset="0"/>
              </a:rPr>
              <a:t>Report about inspection duties related to EU legislation on shipments of waste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6049" y="2525379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1.2.12 – Info for industries, leaflet and communication strategy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6049" y="2037222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1.2.12 – final version of inspection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6049" y="3008772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1.2.12 – </a:t>
            </a:r>
            <a:r>
              <a:rPr lang="en-GB" altLang="es-ES">
                <a:cs typeface="Arial" panose="020B0604020202020204" pitchFamily="34" charset="0"/>
              </a:rPr>
              <a:t>Report &amp; template of publicly available inspection report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6049" y="1580494"/>
            <a:ext cx="7854950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mtClean="0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1.2.6 &amp; 1.2.8 – final version of </a:t>
            </a:r>
            <a:r>
              <a:rPr lang="en-US"/>
              <a:t>12 sector &amp; waste inspection checklists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6049" y="3559149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2.1.7 – </a:t>
            </a:r>
            <a:r>
              <a:rPr lang="en-GB" altLang="es-ES">
                <a:cs typeface="Arial" panose="020B0604020202020204" pitchFamily="34" charset="0"/>
              </a:rPr>
              <a:t>Report about SEI contribution for EU reporting obligations</a:t>
            </a:r>
          </a:p>
        </p:txBody>
      </p:sp>
    </p:spTree>
    <p:extLst>
      <p:ext uri="{BB962C8B-B14F-4D97-AF65-F5344CB8AC3E}">
        <p14:creationId xmlns:p14="http://schemas.microsoft.com/office/powerpoint/2010/main" val="15005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1650" y="1601335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much 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770414" y="5008564"/>
            <a:ext cx="3372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blinkov_d@yahoo.com</a:t>
            </a:r>
          </a:p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inspection.cs@gmail.com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34870" y="3963535"/>
            <a:ext cx="2643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www.sei.gov.mk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88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3017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Coordination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519585"/>
            <a:ext cx="8735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Meetings: </a:t>
            </a:r>
            <a:r>
              <a:rPr lang="es-ES" altLang="es-ES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multiple, within missions, with stakeholders, specially industry &amp; projects</a:t>
            </a:r>
            <a:endParaRPr lang="es-ES" altLang="es-ES" u="sng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99182" y="5738563"/>
            <a:ext cx="3006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All relevant outputs shared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99182" y="2457124"/>
            <a:ext cx="6205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E-inspection software project for Inspection Council cancelled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5750" y="4637359"/>
            <a:ext cx="4500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Twinning IED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99182" y="4048981"/>
            <a:ext cx="68643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Exchange of info about trainings and mutual invitation to participate</a:t>
            </a:r>
            <a:endParaRPr lang="es-ES" altLang="es-ES">
              <a:latin typeface="Calibri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99182" y="3542568"/>
            <a:ext cx="5205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Workshop &amp; feedback to TA Programme of Reform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99182" y="5213938"/>
            <a:ext cx="7294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2 meetings in February &amp; March to provide detailed info and suggestions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2957007"/>
            <a:ext cx="6869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TA project supporting local level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99182" y="1983591"/>
            <a:ext cx="7000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No further meetings with Inspection Council, info exchanged by email</a:t>
            </a:r>
            <a:endParaRPr lang="es-ES" alt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  <p:bldP spid="35" grpId="0"/>
      <p:bldP spid="23" grpId="0"/>
      <p:bldP spid="25" grpId="0"/>
      <p:bldP spid="22" grpId="0"/>
      <p:bldP spid="26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8" y="669727"/>
            <a:ext cx="3383346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Communication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7776" y="1701572"/>
            <a:ext cx="3761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Website: www.sei.gov.mk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87776" y="3708244"/>
            <a:ext cx="7132465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Info about project for MoEPP’s web provided in March 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87776" y="4459362"/>
            <a:ext cx="8758039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_tradnl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Some additional v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isibility materials ready to be delivered (USB, bags)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99182" y="3129851"/>
            <a:ext cx="3923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Link to web of Twinning IED included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99182" y="2165578"/>
            <a:ext cx="8338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All supporting materials, incl. inspection manual, sector factsheets &amp; insp. checklists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99182" y="2631087"/>
            <a:ext cx="6361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2 new sections: info for industry &amp; Frequently Asked Questions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5" grpId="0"/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28" y="1689675"/>
            <a:ext cx="8896350" cy="343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54772" y="5080742"/>
            <a:ext cx="8530492" cy="49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Good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7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810" y="1622161"/>
            <a:ext cx="8881082" cy="33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35" name="Group 3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6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55599" y="1679655"/>
            <a:ext cx="3679343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January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574674" y="3217924"/>
            <a:ext cx="851059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11: 1</a:t>
            </a:r>
            <a:r>
              <a:rPr lang="en-GB" altLang="es-ES" baseline="30000" smtClean="0">
                <a:cs typeface="Arial" panose="020B0604020202020204" pitchFamily="34" charset="0"/>
              </a:rPr>
              <a:t>st</a:t>
            </a:r>
            <a:r>
              <a:rPr lang="en-GB" altLang="es-ES" smtClean="0">
                <a:cs typeface="Arial" panose="020B0604020202020204" pitchFamily="34" charset="0"/>
              </a:rPr>
              <a:t> mission info operators &amp; communication strategy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4675" y="2665021"/>
            <a:ext cx="7987434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8: control &amp; remediation of old polluted sites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215067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6: 2</a:t>
            </a:r>
            <a:r>
              <a:rPr lang="en-GB" altLang="es-ES" baseline="30000" smtClean="0">
                <a:cs typeface="Arial" panose="020B0604020202020204" pitchFamily="34" charset="0"/>
              </a:rPr>
              <a:t>nd</a:t>
            </a:r>
            <a:r>
              <a:rPr lang="en-GB" altLang="es-ES" smtClean="0">
                <a:cs typeface="Arial" panose="020B0604020202020204" pitchFamily="34" charset="0"/>
              </a:rPr>
              <a:t> mission for check lists waste streams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04800" y="132031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1" name="Group 20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01600" y="1669986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February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29741" y="4213765"/>
            <a:ext cx="867132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Final feedback to draft Law for Inspection on Environment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29742" y="3091481"/>
            <a:ext cx="7987434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2: proposals for BPMS improvement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29742" y="2568341"/>
            <a:ext cx="499485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Steering Committee 4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329742" y="205399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7: other supporting documents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329741" y="3658588"/>
            <a:ext cx="867132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12: </a:t>
            </a:r>
            <a:r>
              <a:rPr lang="en-GB" altLang="es-ES">
                <a:cs typeface="Arial" panose="020B0604020202020204" pitchFamily="34" charset="0"/>
              </a:rPr>
              <a:t>2</a:t>
            </a:r>
            <a:r>
              <a:rPr lang="en-GB" altLang="es-ES" baseline="30000">
                <a:cs typeface="Arial" panose="020B0604020202020204" pitchFamily="34" charset="0"/>
              </a:rPr>
              <a:t>nd</a:t>
            </a:r>
            <a:r>
              <a:rPr lang="en-GB" altLang="es-ES">
                <a:cs typeface="Arial" panose="020B0604020202020204" pitchFamily="34" charset="0"/>
              </a:rPr>
              <a:t> mission to finalise </a:t>
            </a:r>
            <a:r>
              <a:rPr lang="en-GB" altLang="es-ES" smtClean="0">
                <a:cs typeface="Arial" panose="020B0604020202020204" pitchFamily="34" charset="0"/>
              </a:rPr>
              <a:t>info operators &amp; comm </a:t>
            </a:r>
            <a:r>
              <a:rPr lang="en-GB" altLang="es-ES">
                <a:cs typeface="Arial" panose="020B0604020202020204" pitchFamily="34" charset="0"/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11109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33" grpId="0"/>
      <p:bldP spid="36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04800" y="132031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1" name="Group 20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01600" y="418458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 (until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329742" y="4633903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Addendum 2 endorsed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4248" y="1552338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March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93323" y="2062753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4: </a:t>
            </a:r>
            <a:r>
              <a:rPr lang="en-US" altLang="es-ES">
                <a:cs typeface="Arial" panose="020B0604020202020204" pitchFamily="34" charset="0"/>
              </a:rPr>
              <a:t>2 two-days trainings on industrial </a:t>
            </a:r>
            <a:r>
              <a:rPr lang="en-US" altLang="es-ES" smtClean="0">
                <a:cs typeface="Arial" panose="020B0604020202020204" pitchFamily="34" charset="0"/>
              </a:rPr>
              <a:t>processes (regions 1 &amp; 2)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3321" y="3130006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6: </a:t>
            </a:r>
            <a:r>
              <a:rPr lang="en-GB" altLang="es-ES">
                <a:cs typeface="Arial" panose="020B0604020202020204" pitchFamily="34" charset="0"/>
              </a:rPr>
              <a:t>training based on inspection to pilot installation (</a:t>
            </a:r>
            <a:r>
              <a:rPr lang="en-GB" altLang="es-ES" smtClean="0">
                <a:cs typeface="Arial" panose="020B0604020202020204" pitchFamily="34" charset="0"/>
              </a:rPr>
              <a:t>region 1)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3323" y="2577103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5: </a:t>
            </a:r>
            <a:r>
              <a:rPr lang="en-US" altLang="es-ES">
                <a:cs typeface="Arial" panose="020B0604020202020204" pitchFamily="34" charset="0"/>
              </a:rPr>
              <a:t>2 two-days trainings on industrial </a:t>
            </a:r>
            <a:r>
              <a:rPr lang="en-US" altLang="es-ES" smtClean="0">
                <a:cs typeface="Arial" panose="020B0604020202020204" pitchFamily="34" charset="0"/>
              </a:rPr>
              <a:t>processes (regions 3 &amp; 4)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329742" y="5156419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1.4, mission 3: study visit to The </a:t>
            </a:r>
            <a:r>
              <a:rPr lang="en-GB" altLang="es-ES" smtClean="0">
                <a:cs typeface="Arial" panose="020B0604020202020204" pitchFamily="34" charset="0"/>
              </a:rPr>
              <a:t>Netherlands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28" grpId="0"/>
      <p:bldP spid="29" grpId="0"/>
      <p:bldP spid="30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4712</TotalTime>
  <Words>1216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宋体</vt:lpstr>
      <vt:lpstr>Arial</vt:lpstr>
      <vt:lpstr>Book Antiqua</vt:lpstr>
      <vt:lpstr>Calibri</vt:lpstr>
      <vt:lpstr>Calibri Light</vt:lpstr>
      <vt:lpstr>Century Gothic</vt:lpstr>
      <vt:lpstr>Georgia</vt:lpstr>
      <vt:lpstr>Gill Sans MT</vt:lpstr>
      <vt:lpstr>Mathematica1</vt:lpstr>
      <vt:lpstr>Wingdings</vt:lpstr>
      <vt:lpstr>Office Theme</vt:lpstr>
      <vt:lpstr>Twinning project  ENEA – ENforcing Environmental Acquis</vt:lpstr>
      <vt:lpstr>OUTLINE</vt:lpstr>
      <vt:lpstr>Coordination</vt:lpstr>
      <vt:lpstr>Communication</vt:lpstr>
      <vt:lpstr>Progress vs. Work Plan</vt:lpstr>
      <vt:lpstr>Progress vs. Work Plan</vt:lpstr>
      <vt:lpstr>Activities</vt:lpstr>
      <vt:lpstr>Activities</vt:lpstr>
      <vt:lpstr>Activities</vt:lpstr>
      <vt:lpstr>Activities</vt:lpstr>
      <vt:lpstr>Activities</vt:lpstr>
      <vt:lpstr>Activities</vt:lpstr>
      <vt:lpstr>Participation BC experts</vt:lpstr>
      <vt:lpstr>Expenditures</vt:lpstr>
      <vt:lpstr>QUARTERLY REPORT</vt:lpstr>
      <vt:lpstr>PROGRAMME UNTIL END  TRAINING</vt:lpstr>
      <vt:lpstr>PROGRAMME UNTIL END</vt:lpstr>
      <vt:lpstr>PROGRAMME UNTIL END</vt:lpstr>
      <vt:lpstr>PROGRAMME UNTIL END</vt:lpstr>
      <vt:lpstr>PROGRAMME UNTIL END</vt:lpstr>
      <vt:lpstr>OPERATIVE SIDE LETTER 6</vt:lpstr>
      <vt:lpstr>COMMENTS TO OUTPUTS DELIVERED TO ST.C.?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 Seoanez</cp:lastModifiedBy>
  <cp:revision>201</cp:revision>
  <cp:lastPrinted>2014-04-09T20:31:56Z</cp:lastPrinted>
  <dcterms:created xsi:type="dcterms:W3CDTF">2014-03-27T15:40:30Z</dcterms:created>
  <dcterms:modified xsi:type="dcterms:W3CDTF">2016-04-22T13:56:21Z</dcterms:modified>
</cp:coreProperties>
</file>