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78" r:id="rId4"/>
    <p:sldId id="267" r:id="rId5"/>
    <p:sldId id="279" r:id="rId6"/>
    <p:sldId id="283" r:id="rId7"/>
    <p:sldId id="284" r:id="rId8"/>
    <p:sldId id="285" r:id="rId9"/>
    <p:sldId id="286" r:id="rId10"/>
    <p:sldId id="276" r:id="rId11"/>
    <p:sldId id="282" r:id="rId12"/>
  </p:sldIdLst>
  <p:sldSz cx="9144000" cy="6858000" type="screen4x3"/>
  <p:notesSz cx="7099300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E47C"/>
    <a:srgbClr val="CCFF33"/>
    <a:srgbClr val="99FF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70" autoAdjust="0"/>
    <p:restoredTop sz="94660"/>
  </p:normalViewPr>
  <p:slideViewPr>
    <p:cSldViewPr snapToGrid="0">
      <p:cViewPr>
        <p:scale>
          <a:sx n="69" d="100"/>
          <a:sy n="69" d="100"/>
        </p:scale>
        <p:origin x="1506" y="96"/>
      </p:cViewPr>
      <p:guideLst>
        <p:guide orient="horz" pos="430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FCFEB-C941-4FCE-B7EC-20261283F023}" type="datetimeFigureOut">
              <a:rPr lang="es-ES" smtClean="0"/>
              <a:t>27/04/2015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D5087-6EBE-40F3-979C-D58D2D66FAD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4825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D7B3C-3FCD-4582-9837-8AEAEEE00AEE}" type="datetimeFigureOut">
              <a:rPr lang="es-ES"/>
              <a:pPr>
                <a:defRPr/>
              </a:pPr>
              <a:t>27/04/2015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B6128-2124-4512-A238-5C8342DCD29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04E91-B0EA-4C9A-A420-284643E2A218}" type="datetimeFigureOut">
              <a:rPr lang="es-ES"/>
              <a:pPr>
                <a:defRPr/>
              </a:pPr>
              <a:t>27/04/2015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7896D-22D2-4F94-B48F-0871D7A4780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1483C-2D1B-47EE-88F3-AF225DCC1408}" type="datetimeFigureOut">
              <a:rPr lang="es-ES"/>
              <a:pPr>
                <a:defRPr/>
              </a:pPr>
              <a:t>27/04/2015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CDD90-B199-42A8-95A5-8C13D116141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2AB5C-9CF2-44BA-9B2D-8FDF281CA264}" type="datetimeFigureOut">
              <a:rPr lang="es-ES"/>
              <a:pPr>
                <a:defRPr/>
              </a:pPr>
              <a:t>27/04/2015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C58CC-EA43-4951-B373-6D9AE24A49B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5C8EE-3E18-4A23-8093-96A236CD566B}" type="datetimeFigureOut">
              <a:rPr lang="es-ES"/>
              <a:pPr>
                <a:defRPr/>
              </a:pPr>
              <a:t>27/04/2015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9D9DD-24A7-4BA0-8186-4E94E41FB1D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230B7-93B3-4928-9FFB-3EB877F126F9}" type="datetimeFigureOut">
              <a:rPr lang="es-ES"/>
              <a:pPr>
                <a:defRPr/>
              </a:pPr>
              <a:t>27/04/2015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CAB99-38FC-4320-9FE0-53F03845462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8728B-7655-4947-AFD7-11A8A560107C}" type="datetimeFigureOut">
              <a:rPr lang="es-ES"/>
              <a:pPr>
                <a:defRPr/>
              </a:pPr>
              <a:t>27/04/2015</a:t>
            </a:fld>
            <a:endParaRPr 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CEBBE-B31C-4A17-AFCA-20C63F075DC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26D7E-4CD0-4EFC-90C1-728A2DF5ACCA}" type="datetimeFigureOut">
              <a:rPr lang="es-ES"/>
              <a:pPr>
                <a:defRPr/>
              </a:pPr>
              <a:t>27/04/2015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86E7A-25F7-424E-BA89-DC5AC61C6F5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2F28B-EDDE-4075-8E8C-56D28ABF3174}" type="datetimeFigureOut">
              <a:rPr lang="es-ES"/>
              <a:pPr>
                <a:defRPr/>
              </a:pPr>
              <a:t>27/04/2015</a:t>
            </a:fld>
            <a:endParaRPr lang="es-E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D551E-6BBB-4859-880B-2A43781215D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C7DA7-73AF-4654-90A9-3EA69ED81D9D}" type="datetimeFigureOut">
              <a:rPr lang="es-ES"/>
              <a:pPr>
                <a:defRPr/>
              </a:pPr>
              <a:t>27/04/2015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4ED75-B136-4C02-BD67-DD85A15269F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F4204-3478-474A-B077-D61378567252}" type="datetimeFigureOut">
              <a:rPr lang="es-ES"/>
              <a:pPr>
                <a:defRPr/>
              </a:pPr>
              <a:t>27/04/2015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CD608-E2DE-4CAE-A8EE-3F2387C892F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9F0382-9583-4E23-B0EB-A36007AC1EEC}" type="datetimeFigureOut">
              <a:rPr lang="es-ES"/>
              <a:pPr>
                <a:defRPr/>
              </a:pPr>
              <a:t>27/04/2015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AC0615-7D6F-4EC2-B27E-9A22CEDB2B9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2.png"/><Relationship Id="rId7" Type="http://schemas.openxmlformats.org/officeDocument/2006/relationships/image" Target="../media/image8.jpeg"/><Relationship Id="rId12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11" Type="http://schemas.openxmlformats.org/officeDocument/2006/relationships/image" Target="../media/image11.png"/><Relationship Id="rId5" Type="http://schemas.openxmlformats.org/officeDocument/2006/relationships/image" Target="../media/image4.png"/><Relationship Id="rId10" Type="http://schemas.openxmlformats.org/officeDocument/2006/relationships/image" Target="../media/image6.gif"/><Relationship Id="rId4" Type="http://schemas.openxmlformats.org/officeDocument/2006/relationships/image" Target="../media/image3.png"/><Relationship Id="rId9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3323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4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5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1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2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80318"/>
            <a:ext cx="7772400" cy="20367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Twinning </a:t>
            </a: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project</a:t>
            </a:r>
            <a:b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/>
            </a:r>
            <a:b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ENEA – ENforcing Environmental Acquis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533400" y="3970922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altLang="zh-CN" sz="2000" smtClean="0">
                <a:latin typeface="Century Gothic" pitchFamily="34" charset="0"/>
                <a:cs typeface="宋体"/>
              </a:rPr>
              <a:t>César Seoánez</a:t>
            </a:r>
          </a:p>
          <a:p>
            <a:pPr algn="ctr">
              <a:spcBef>
                <a:spcPct val="20000"/>
              </a:spcBef>
            </a:pPr>
            <a:r>
              <a:rPr lang="en-GB" altLang="zh-CN" sz="2000" smtClean="0">
                <a:latin typeface="Century Gothic" pitchFamily="34" charset="0"/>
                <a:cs typeface="宋体"/>
              </a:rPr>
              <a:t>Resident Twinning Adviser</a:t>
            </a:r>
          </a:p>
          <a:p>
            <a:pPr algn="ctr">
              <a:spcBef>
                <a:spcPct val="20000"/>
              </a:spcBef>
            </a:pPr>
            <a:endParaRPr lang="en-GB" altLang="zh-CN" sz="2000" smtClean="0">
              <a:latin typeface="Century Gothic" pitchFamily="34" charset="0"/>
              <a:cs typeface="宋体"/>
            </a:endParaRPr>
          </a:p>
          <a:p>
            <a:pPr algn="ctr">
              <a:spcBef>
                <a:spcPct val="20000"/>
              </a:spcBef>
            </a:pPr>
            <a:r>
              <a:rPr lang="en-GB" altLang="zh-CN" sz="2000" smtClean="0">
                <a:latin typeface="Century Gothic" pitchFamily="34" charset="0"/>
                <a:cs typeface="宋体"/>
              </a:rPr>
              <a:t>Skopje</a:t>
            </a:r>
            <a:r>
              <a:rPr lang="en-GB" altLang="zh-CN" sz="2000">
                <a:latin typeface="Century Gothic" pitchFamily="34" charset="0"/>
                <a:cs typeface="宋体"/>
              </a:rPr>
              <a:t>, </a:t>
            </a:r>
            <a:r>
              <a:rPr lang="en-GB" altLang="zh-CN" sz="2000" smtClean="0">
                <a:latin typeface="Century Gothic" pitchFamily="34" charset="0"/>
                <a:cs typeface="宋体"/>
              </a:rPr>
              <a:t>28</a:t>
            </a:r>
            <a:r>
              <a:rPr lang="en-GB" altLang="zh-CN" sz="2000" baseline="30000" smtClean="0">
                <a:latin typeface="Century Gothic" pitchFamily="34" charset="0"/>
                <a:cs typeface="宋体"/>
              </a:rPr>
              <a:t>th</a:t>
            </a:r>
            <a:r>
              <a:rPr lang="en-GB" altLang="zh-CN" sz="2000" smtClean="0">
                <a:latin typeface="Century Gothic" pitchFamily="34" charset="0"/>
                <a:cs typeface="宋体"/>
              </a:rPr>
              <a:t> of April, 2015</a:t>
            </a:r>
            <a:endParaRPr lang="fr-FR" sz="2000">
              <a:latin typeface="Century Gothic" pitchFamily="34" charset="0"/>
            </a:endParaRPr>
          </a:p>
          <a:p>
            <a:pPr algn="ctr">
              <a:spcBef>
                <a:spcPct val="20000"/>
              </a:spcBef>
            </a:pPr>
            <a:endParaRPr lang="fr-FR" sz="2000">
              <a:latin typeface="Century Gothic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781617" y="3128558"/>
            <a:ext cx="365696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2200">
                <a:solidFill>
                  <a:schemeClr val="accent5">
                    <a:lumMod val="50000"/>
                  </a:schemeClr>
                </a:solidFill>
                <a:latin typeface="+mn-lt"/>
              </a:rPr>
              <a:t>A</a:t>
            </a:r>
            <a:r>
              <a:rPr lang="en-US" sz="220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ctivities 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and expected results</a:t>
            </a:r>
            <a:endParaRPr lang="es-ES" sz="22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414" y="5824691"/>
            <a:ext cx="2257358" cy="7033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538" y="1946819"/>
            <a:ext cx="2720268" cy="3758113"/>
          </a:xfrm>
          <a:prstGeom prst="rect">
            <a:avLst/>
          </a:prstGeom>
        </p:spPr>
      </p:pic>
      <p:sp>
        <p:nvSpPr>
          <p:cNvPr id="37890" name="Line 7"/>
          <p:cNvSpPr>
            <a:spLocks noChangeShapeType="1"/>
          </p:cNvSpPr>
          <p:nvPr/>
        </p:nvSpPr>
        <p:spPr bwMode="auto">
          <a:xfrm>
            <a:off x="1524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8250" y="804863"/>
            <a:ext cx="6505575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CONCLUSIONS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61250" y="2680383"/>
            <a:ext cx="64962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But it is really worth it, as MS experience shows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161250" y="4016155"/>
            <a:ext cx="42710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Team work: you are important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161250" y="1865087"/>
            <a:ext cx="33730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Ambitious programme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0" name="Picture 6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7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8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3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10"/>
            <p:cNvPicPr>
              <a:picLocks noChangeAspect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Project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064082" y="3339724"/>
            <a:ext cx="42529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ü"/>
            </a:pPr>
            <a:r>
              <a:rPr lang="es-ES" altLang="es-ES" sz="2000"/>
              <a:t>Sustainability &amp; Competitiveness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17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341650" y="1274765"/>
            <a:ext cx="8229600" cy="1840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GB" sz="4000">
                <a:solidFill>
                  <a:srgbClr val="000099"/>
                </a:solidFill>
                <a:latin typeface="Calibri" pitchFamily="34" charset="0"/>
              </a:rPr>
              <a:t>Thank you very </a:t>
            </a:r>
            <a:r>
              <a:rPr lang="en-GB" sz="4000" smtClean="0">
                <a:solidFill>
                  <a:srgbClr val="000099"/>
                </a:solidFill>
                <a:latin typeface="Calibri" pitchFamily="34" charset="0"/>
              </a:rPr>
              <a:t>much!</a:t>
            </a:r>
            <a:endParaRPr lang="en-GB" sz="4000">
              <a:solidFill>
                <a:srgbClr val="000099"/>
              </a:solidFill>
              <a:latin typeface="Calibri" pitchFamily="34" charset="0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fr-FR" sz="1000">
              <a:solidFill>
                <a:srgbClr val="000099"/>
              </a:solidFill>
              <a:latin typeface="Calibri" pitchFamily="34" charset="0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az-Cyrl-AZ" sz="4000" smtClean="0">
                <a:solidFill>
                  <a:srgbClr val="000099"/>
                </a:solidFill>
                <a:latin typeface="Calibri" pitchFamily="34" charset="0"/>
              </a:rPr>
              <a:t>Благодарам</a:t>
            </a:r>
            <a:r>
              <a:rPr lang="es-ES" sz="400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az-Cyrl-AZ" sz="4000">
                <a:solidFill>
                  <a:srgbClr val="000099"/>
                </a:solidFill>
                <a:latin typeface="Calibri" pitchFamily="34" charset="0"/>
              </a:rPr>
              <a:t>многу</a:t>
            </a:r>
            <a:r>
              <a:rPr lang="fr-FR" sz="4000">
                <a:solidFill>
                  <a:srgbClr val="000099"/>
                </a:solidFill>
                <a:latin typeface="Calibri" pitchFamily="34" charset="0"/>
              </a:rPr>
              <a:t>!</a:t>
            </a:r>
            <a:endParaRPr lang="fr-FR" sz="7200" b="1">
              <a:solidFill>
                <a:srgbClr val="0070C0"/>
              </a:solidFill>
              <a:latin typeface="Gill Sans MT" pitchFamily="34" charset="0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fr-FR" sz="2400">
              <a:latin typeface="Calibri" pitchFamily="34" charset="0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fr-FR" sz="2400" i="1">
              <a:latin typeface="Calibri" pitchFamily="34" charset="0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fr-FR" sz="2400">
              <a:latin typeface="Calibri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0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Project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2770414" y="4377197"/>
            <a:ext cx="337207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blinkov_d@yahoo.com</a:t>
            </a:r>
          </a:p>
          <a:p>
            <a:pPr algn="ctr"/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inspection.cs@gmail.com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3145033" y="3332168"/>
            <a:ext cx="26228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altLang="es-ES" sz="2800" b="1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www.sei.org.mk</a:t>
            </a:r>
            <a:endParaRPr lang="es-ES" altLang="es-ES" sz="2800" b="1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88829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84550" y="804863"/>
            <a:ext cx="2097088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OUTLINE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1354138" y="1760538"/>
            <a:ext cx="2888611" cy="49244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s-ES" altLang="es-ES" sz="2600" smtClean="0">
                <a:latin typeface="+mn-lt"/>
              </a:rPr>
              <a:t>1. Why this project?</a:t>
            </a:r>
            <a:endParaRPr lang="es-ES" altLang="es-ES" sz="2600">
              <a:latin typeface="+mn-lt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1354138" y="2471738"/>
            <a:ext cx="1669816" cy="49244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s-ES" altLang="es-ES" sz="2600" smtClean="0">
                <a:latin typeface="+mn-lt"/>
              </a:rPr>
              <a:t>2. </a:t>
            </a:r>
            <a:r>
              <a:rPr lang="es-ES" altLang="es-ES" sz="2600">
                <a:latin typeface="+mn-lt"/>
              </a:rPr>
              <a:t>Key data</a:t>
            </a: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1354138" y="3200400"/>
            <a:ext cx="4543295" cy="49244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altLang="es-ES" sz="2600" smtClean="0">
                <a:latin typeface="+mn-lt"/>
              </a:rPr>
              <a:t>3. Objectives &amp; related activities</a:t>
            </a:r>
            <a:endParaRPr lang="es-ES" altLang="es-ES" sz="2600">
              <a:latin typeface="+mn-lt"/>
            </a:endParaRPr>
          </a:p>
        </p:txBody>
      </p:sp>
      <p:sp>
        <p:nvSpPr>
          <p:cNvPr id="1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Project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3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354138" y="3922713"/>
            <a:ext cx="2122697" cy="49244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Bodoni MT" panose="02070603080606020203" pitchFamily="18" charset="0"/>
                <a:ea typeface="ＭＳ Ｐゴシック" panose="020B0600070205080204" pitchFamily="34" charset="-128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s-ES" altLang="es-ES" sz="2600" smtClean="0">
                <a:latin typeface="+mn-lt"/>
              </a:rPr>
              <a:t>4. Conclusions</a:t>
            </a:r>
            <a:endParaRPr lang="es-ES" altLang="es-ES" sz="260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8250" y="804863"/>
            <a:ext cx="6345238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WHY THIS PROJECT?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2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285750" y="2224093"/>
            <a:ext cx="86650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Poor implementation &amp; enforcement of environmental legislation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285750" y="2926221"/>
            <a:ext cx="47121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Goal: </a:t>
            </a:r>
          </a:p>
          <a:p>
            <a:r>
              <a:rPr lang="es-ES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   SUSTAINABILITY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  <a:sym typeface="Wingdings" panose="05000000000000000000" pitchFamily="2" charset="2"/>
              </a:rPr>
              <a:t> 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    FROM THEORY TO PRACTICE      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285750" y="1521960"/>
            <a:ext cx="6523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We all need a healthy, sustainable development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59" y="2817067"/>
            <a:ext cx="3648075" cy="325755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4719597" y="2760538"/>
            <a:ext cx="3832714" cy="3405593"/>
          </a:xfrm>
          <a:prstGeom prst="line">
            <a:avLst/>
          </a:prstGeom>
          <a:ln w="666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4719598" y="2733242"/>
            <a:ext cx="3832713" cy="3432889"/>
          </a:xfrm>
          <a:prstGeom prst="line">
            <a:avLst/>
          </a:prstGeom>
          <a:ln w="666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214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29"/>
          <p:cNvSpPr>
            <a:spLocks noChangeArrowheads="1"/>
          </p:cNvSpPr>
          <p:nvPr/>
        </p:nvSpPr>
        <p:spPr bwMode="auto">
          <a:xfrm>
            <a:off x="3873329" y="1527731"/>
            <a:ext cx="1930493" cy="83035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AFC9E"/>
              </a:gs>
              <a:gs pos="100000">
                <a:srgbClr val="FFFF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8250" y="804863"/>
            <a:ext cx="6345238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KEY DATA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285750" y="2276708"/>
            <a:ext cx="33748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_tradnl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Coordinating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Partners: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2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285750" y="1652588"/>
            <a:ext cx="55222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</a:t>
            </a:r>
            <a:r>
              <a:rPr lang="es-ES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1 million €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, January 2015 – August 2016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pic>
        <p:nvPicPr>
          <p:cNvPr id="24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32568" y="2925187"/>
            <a:ext cx="524979" cy="349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686" y="2925186"/>
            <a:ext cx="526294" cy="349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8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2726" y="2925188"/>
            <a:ext cx="526294" cy="349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10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1368" y="2929421"/>
            <a:ext cx="570922" cy="380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81" y="3367105"/>
            <a:ext cx="1529486" cy="1580215"/>
          </a:xfrm>
          <a:prstGeom prst="rect">
            <a:avLst/>
          </a:prstGeom>
        </p:spPr>
      </p:pic>
      <p:pic>
        <p:nvPicPr>
          <p:cNvPr id="38" name="Imagen 6" descr="Xunta_Conselleria_CMATI_logo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56150" y="3356337"/>
            <a:ext cx="2821276" cy="109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13253" y="3542338"/>
            <a:ext cx="1713453" cy="12003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8154" y="4244619"/>
            <a:ext cx="2103417" cy="655367"/>
          </a:xfrm>
          <a:prstGeom prst="rect">
            <a:avLst/>
          </a:prstGeom>
        </p:spPr>
      </p:pic>
      <p:sp>
        <p:nvSpPr>
          <p:cNvPr id="41" name="19 Rectángulo redondeado"/>
          <p:cNvSpPr/>
          <p:nvPr/>
        </p:nvSpPr>
        <p:spPr>
          <a:xfrm>
            <a:off x="1962256" y="2785712"/>
            <a:ext cx="7064450" cy="216160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293684" y="5160429"/>
            <a:ext cx="71744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Institutional diversity &amp;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approaches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  <a:sym typeface="Wingdings" panose="05000000000000000000" pitchFamily="2" charset="2"/>
              </a:rPr>
              <a:t> best solutions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091870" y="3428034"/>
            <a:ext cx="2118123" cy="1393935"/>
            <a:chOff x="4822454" y="3312425"/>
            <a:chExt cx="2468993" cy="1569784"/>
          </a:xfrm>
        </p:grpSpPr>
        <p:pic>
          <p:nvPicPr>
            <p:cNvPr id="33" name="Afbeelding 0" descr="Placeholder_Department.png"/>
            <p:cNvPicPr>
              <a:picLocks noChangeAspect="1" noChangeArrowheads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43" r="12611"/>
            <a:stretch/>
          </p:blipFill>
          <p:spPr bwMode="auto">
            <a:xfrm>
              <a:off x="5351154" y="3312425"/>
              <a:ext cx="1940293" cy="1569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2"/>
            <p:cNvPicPr>
              <a:picLocks noChangeAspect="1" noChangeArrowheads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063"/>
            <a:stretch/>
          </p:blipFill>
          <p:spPr bwMode="auto">
            <a:xfrm>
              <a:off x="4822454" y="3432407"/>
              <a:ext cx="445575" cy="1392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9" grpId="0"/>
      <p:bldP spid="17" grpId="0"/>
      <p:bldP spid="41" grpId="1" animBg="1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utoShape 28"/>
          <p:cNvSpPr>
            <a:spLocks noChangeArrowheads="1"/>
          </p:cNvSpPr>
          <p:nvPr/>
        </p:nvSpPr>
        <p:spPr bwMode="auto">
          <a:xfrm>
            <a:off x="230359" y="1471981"/>
            <a:ext cx="7572375" cy="95308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/>
              </a:gs>
              <a:gs pos="100000">
                <a:srgbClr val="3399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8250" y="804863"/>
            <a:ext cx="6345238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OBJECTIVES &amp; ACTIVITIES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2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285750" y="1584856"/>
            <a:ext cx="746159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Goal 1: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Improve legal &amp; institutional framework related to </a:t>
            </a:r>
          </a:p>
          <a:p>
            <a:r>
              <a:rPr lang="es-ES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          environmental inspection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3" name="Text Box 6"/>
          <p:cNvSpPr txBox="1">
            <a:spLocks noChangeArrowheads="1"/>
          </p:cNvSpPr>
          <p:nvPr/>
        </p:nvSpPr>
        <p:spPr bwMode="auto">
          <a:xfrm>
            <a:off x="218018" y="4307615"/>
            <a:ext cx="79245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altLang="es-ES" sz="20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4.   Recommendations for improvement of inspection system (months 4-6)</a:t>
            </a:r>
            <a:endParaRPr lang="es-ES" altLang="es-ES" sz="20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218018" y="2614282"/>
            <a:ext cx="53035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altLang="es-ES" sz="20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1.   Legal &amp; institutional assessment (months 1-3)</a:t>
            </a:r>
            <a:endParaRPr lang="es-ES" altLang="es-ES" sz="20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218018" y="3173083"/>
            <a:ext cx="62258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altLang="es-ES" sz="20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2.   Suggestions for updates in key legislation (months 4-7)</a:t>
            </a:r>
            <a:endParaRPr lang="es-ES" altLang="es-ES" sz="20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218018" y="3731881"/>
            <a:ext cx="74848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altLang="es-ES" sz="20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3.   Proposals for new Law on Inspection on Environment (months 4-9)</a:t>
            </a:r>
            <a:endParaRPr lang="es-ES" altLang="es-ES" sz="20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8" name="19 Rectángulo redondeado"/>
          <p:cNvSpPr/>
          <p:nvPr/>
        </p:nvSpPr>
        <p:spPr>
          <a:xfrm>
            <a:off x="118531" y="2519570"/>
            <a:ext cx="8024029" cy="232336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8" name="Left Brace 7"/>
          <p:cNvSpPr/>
          <p:nvPr/>
        </p:nvSpPr>
        <p:spPr>
          <a:xfrm>
            <a:off x="1631375" y="5019448"/>
            <a:ext cx="169334" cy="1202266"/>
          </a:xfrm>
          <a:prstGeom prst="leftBrac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1800709" y="5428506"/>
            <a:ext cx="40909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altLang="es-ES" sz="20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Sustainable </a:t>
            </a:r>
            <a:r>
              <a:rPr lang="es-ES" altLang="es-ES" sz="20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  <a:sym typeface="Wingdings" panose="05000000000000000000" pitchFamily="2" charset="2"/>
              </a:rPr>
              <a:t> e.g. Knowledge Centre</a:t>
            </a:r>
            <a:endParaRPr lang="es-ES" altLang="es-ES" sz="20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1800709" y="5817976"/>
            <a:ext cx="10741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altLang="es-ES" sz="20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Effective</a:t>
            </a:r>
            <a:endParaRPr lang="es-ES" altLang="es-ES" sz="20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0" name="Bent Arrow 9"/>
          <p:cNvSpPr/>
          <p:nvPr/>
        </p:nvSpPr>
        <p:spPr>
          <a:xfrm flipV="1">
            <a:off x="787734" y="4842937"/>
            <a:ext cx="618872" cy="91308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1800709" y="5039041"/>
            <a:ext cx="10429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altLang="es-ES" sz="20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Realistic</a:t>
            </a:r>
            <a:endParaRPr lang="es-ES" altLang="es-ES" sz="20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7740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17" grpId="0"/>
      <p:bldP spid="33" grpId="0"/>
      <p:bldP spid="34" grpId="0"/>
      <p:bldP spid="35" grpId="0"/>
      <p:bldP spid="36" grpId="0"/>
      <p:bldP spid="18" grpId="0" animBg="1"/>
      <p:bldP spid="8" grpId="0" animBg="1"/>
      <p:bldP spid="26" grpId="0"/>
      <p:bldP spid="37" grpId="0"/>
      <p:bldP spid="10" grpId="0" animBg="1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4 Rectángulo redondeado"/>
          <p:cNvSpPr/>
          <p:nvPr/>
        </p:nvSpPr>
        <p:spPr>
          <a:xfrm>
            <a:off x="122975" y="1346596"/>
            <a:ext cx="8714797" cy="1052034"/>
          </a:xfrm>
          <a:prstGeom prst="roundRect">
            <a:avLst/>
          </a:prstGeom>
          <a:gradFill>
            <a:gsLst>
              <a:gs pos="100000">
                <a:srgbClr val="92D050"/>
              </a:gs>
              <a:gs pos="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238252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8250" y="652465"/>
            <a:ext cx="6345238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OBJECTIVES &amp; ACTIVITIES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2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285749" y="1601791"/>
            <a:ext cx="45916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Goal 2: </a:t>
            </a:r>
            <a:r>
              <a:rPr lang="es-ES_tradnl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EU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approach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to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inspections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218018" y="2525707"/>
            <a:ext cx="77186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altLang="es-ES" sz="20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1.   Risk matrix-based approach to planning of inspections (months 6-10)</a:t>
            </a:r>
            <a:endParaRPr lang="es-ES" altLang="es-ES" sz="20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218018" y="3605531"/>
            <a:ext cx="82157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altLang="es-ES" sz="20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3.   Dissemination actions to stakeholders, to raise awareness (months 11-17)</a:t>
            </a:r>
            <a:endParaRPr lang="es-ES" altLang="es-ES" sz="20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2124000" y="5586099"/>
            <a:ext cx="47021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Directive 2010/75/EU on Industrial Emissions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2124000" y="5079687"/>
            <a:ext cx="1088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RMCEI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860519" y="4116075"/>
            <a:ext cx="14024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altLang="es-ES" sz="2000" smtClean="0">
                <a:latin typeface="Calibri" pitchFamily="34" charset="0"/>
              </a:rPr>
              <a:t>References</a:t>
            </a:r>
            <a:r>
              <a:rPr lang="es-ES" altLang="es-ES" sz="2000" smtClean="0">
                <a:latin typeface="Calibri" pitchFamily="34" charset="0"/>
              </a:rPr>
              <a:t>:</a:t>
            </a:r>
            <a:endParaRPr lang="es-ES" altLang="es-ES" sz="2000">
              <a:latin typeface="Calibri" pitchFamily="34" charset="0"/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2124000" y="4573274"/>
            <a:ext cx="36890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EU IMPEL Network methodologies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218018" y="3077989"/>
            <a:ext cx="64556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altLang="es-ES" sz="20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2.   Training &amp; inspections with EU inspectors (months 11-17)</a:t>
            </a:r>
            <a:endParaRPr lang="es-ES" altLang="es-ES" sz="20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4877426" y="1467298"/>
            <a:ext cx="396034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based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on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risk assessment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oriented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to results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" name="Left Brace 1"/>
          <p:cNvSpPr/>
          <p:nvPr/>
        </p:nvSpPr>
        <p:spPr>
          <a:xfrm>
            <a:off x="4808405" y="1502468"/>
            <a:ext cx="115974" cy="701013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705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7" grpId="0"/>
      <p:bldP spid="34" grpId="0"/>
      <p:bldP spid="35" grpId="0"/>
      <p:bldP spid="19" grpId="0"/>
      <p:bldP spid="21" grpId="0"/>
      <p:bldP spid="24" grpId="0"/>
      <p:bldP spid="25" grpId="0"/>
      <p:bldP spid="26" grpId="0"/>
      <p:bldP spid="23" grpId="0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034" y="2239379"/>
            <a:ext cx="5860047" cy="4500087"/>
          </a:xfrm>
          <a:prstGeom prst="rect">
            <a:avLst/>
          </a:prstGeom>
        </p:spPr>
      </p:pic>
      <p:sp>
        <p:nvSpPr>
          <p:cNvPr id="18" name="AutoShape 30"/>
          <p:cNvSpPr>
            <a:spLocks noChangeArrowheads="1"/>
          </p:cNvSpPr>
          <p:nvPr/>
        </p:nvSpPr>
        <p:spPr bwMode="auto">
          <a:xfrm>
            <a:off x="218019" y="1516962"/>
            <a:ext cx="4334156" cy="7146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rgbClr val="FFC0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8250" y="804863"/>
            <a:ext cx="6345238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OBJECTIVES &amp; ACTIVITIES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2" name="Picture 6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7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8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285750" y="1652588"/>
            <a:ext cx="42664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Goal 3: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Develop supporting tools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218018" y="2783612"/>
            <a:ext cx="28090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altLang="es-ES" sz="20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1.   Website (months 2-4)</a:t>
            </a:r>
            <a:endParaRPr lang="es-ES" altLang="es-ES" sz="20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491851" y="3548389"/>
            <a:ext cx="26228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altLang="es-ES" sz="2800" b="1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www.sei.org.mk</a:t>
            </a:r>
            <a:endParaRPr lang="es-ES" altLang="es-ES" sz="2800" b="1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015028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7" grpId="0"/>
      <p:bldP spid="34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30"/>
          <p:cNvSpPr>
            <a:spLocks noChangeArrowheads="1"/>
          </p:cNvSpPr>
          <p:nvPr/>
        </p:nvSpPr>
        <p:spPr bwMode="auto">
          <a:xfrm>
            <a:off x="218019" y="1516962"/>
            <a:ext cx="4334156" cy="7146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rgbClr val="FFC0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8250" y="804863"/>
            <a:ext cx="6345238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OBJECTIVES &amp; ACTIVITIES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2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285750" y="1652588"/>
            <a:ext cx="42664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Goal 3: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Develop supporting tools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3" name="Text Box 6"/>
          <p:cNvSpPr txBox="1">
            <a:spLocks noChangeArrowheads="1"/>
          </p:cNvSpPr>
          <p:nvPr/>
        </p:nvSpPr>
        <p:spPr bwMode="auto">
          <a:xfrm>
            <a:off x="48687" y="4697075"/>
            <a:ext cx="58875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altLang="es-ES" sz="20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5.   Leaflet with guidance for industries (months 13-14)</a:t>
            </a:r>
            <a:endParaRPr lang="es-ES" altLang="es-ES" sz="20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48687" y="2580413"/>
            <a:ext cx="84895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altLang="es-ES" sz="20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2</a:t>
            </a:r>
            <a:r>
              <a:rPr lang="es-ES" altLang="es-ES" sz="20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.   Proposals to improve Business Process Management System (months 5-14)</a:t>
            </a:r>
            <a:endParaRPr lang="es-ES" altLang="es-ES" sz="20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48687" y="3308545"/>
            <a:ext cx="79741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altLang="es-ES" sz="20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3.   Manual for inspectors (months 4-7) + IPPC/BAT guidance (months 7-11)</a:t>
            </a:r>
            <a:endParaRPr lang="es-ES" altLang="es-ES" sz="20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48687" y="4002809"/>
            <a:ext cx="92773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altLang="es-ES" sz="20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4.   Factsheets + checklists for several industrial sectors &amp; waste streams (months 8-12)</a:t>
            </a:r>
            <a:endParaRPr lang="es-ES" altLang="es-ES" sz="20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9" name="19 Rectángulo redondeado"/>
          <p:cNvSpPr/>
          <p:nvPr/>
        </p:nvSpPr>
        <p:spPr>
          <a:xfrm>
            <a:off x="62404" y="3170402"/>
            <a:ext cx="9022860" cy="216160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" name="Left-Up Arrow 1"/>
          <p:cNvSpPr/>
          <p:nvPr/>
        </p:nvSpPr>
        <p:spPr>
          <a:xfrm rot="16200000">
            <a:off x="8278770" y="2682320"/>
            <a:ext cx="433359" cy="457200"/>
          </a:xfrm>
          <a:prstGeom prst="left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709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19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utoShape 28"/>
          <p:cNvSpPr>
            <a:spLocks noChangeArrowheads="1"/>
          </p:cNvSpPr>
          <p:nvPr/>
        </p:nvSpPr>
        <p:spPr bwMode="auto">
          <a:xfrm>
            <a:off x="230359" y="1539714"/>
            <a:ext cx="6750733" cy="6918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33"/>
              </a:gs>
              <a:gs pos="100000">
                <a:srgbClr val="BCE47C"/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8250" y="804863"/>
            <a:ext cx="6345238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OBJECTIVES &amp; ACTIVITIES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2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285750" y="1652588"/>
            <a:ext cx="65609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Goal 4: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Increase capacity of state &amp; local inspectors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276639" y="2502254"/>
            <a:ext cx="44788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altLang="es-ES" sz="20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1.   Training Needs Assessment (month 6)</a:t>
            </a:r>
            <a:endParaRPr lang="es-ES" altLang="es-ES" sz="20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276639" y="3230386"/>
            <a:ext cx="54525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altLang="es-ES" sz="20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2.   Training programme &amp; materials (months 8-10)</a:t>
            </a:r>
            <a:endParaRPr lang="es-ES" altLang="es-ES" sz="20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276639" y="3924650"/>
            <a:ext cx="57157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altLang="es-ES" sz="20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3.   Training </a:t>
            </a:r>
            <a:r>
              <a:rPr lang="es-ES" altLang="es-ES" sz="20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sessions (months 11-18) </a:t>
            </a:r>
            <a:endParaRPr lang="es-ES" altLang="es-ES" sz="2000" smtClean="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r>
              <a:rPr lang="es-ES" altLang="es-ES" sz="20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                                           &amp; </a:t>
            </a:r>
            <a:r>
              <a:rPr lang="es-ES" altLang="es-ES" sz="20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study tours (months 5-16)</a:t>
            </a:r>
            <a:endParaRPr lang="es-ES" altLang="es-ES" sz="20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276639" y="5119657"/>
            <a:ext cx="54056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altLang="es-ES" sz="20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4.   </a:t>
            </a:r>
            <a:r>
              <a:rPr lang="es-ES" altLang="es-ES" sz="20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Design </a:t>
            </a:r>
            <a:r>
              <a:rPr lang="es-ES" altLang="es-ES" sz="20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of next projects in this field (</a:t>
            </a:r>
            <a:r>
              <a:rPr lang="es-ES" altLang="es-ES" sz="20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month 18)</a:t>
            </a:r>
            <a:endParaRPr lang="es-ES" altLang="es-ES" sz="20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9" name="19 Rectángulo redondeado"/>
          <p:cNvSpPr/>
          <p:nvPr/>
        </p:nvSpPr>
        <p:spPr>
          <a:xfrm>
            <a:off x="88241" y="2373022"/>
            <a:ext cx="5969443" cy="232482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" name="Right Arrow 1"/>
          <p:cNvSpPr/>
          <p:nvPr/>
        </p:nvSpPr>
        <p:spPr>
          <a:xfrm>
            <a:off x="6172040" y="3230386"/>
            <a:ext cx="500504" cy="4001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6701347" y="3247481"/>
            <a:ext cx="19636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altLang="es-ES" sz="20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Train the trainers</a:t>
            </a:r>
            <a:endParaRPr lang="es-ES" altLang="es-ES" sz="20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68173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17" grpId="0"/>
      <p:bldP spid="34" grpId="0"/>
      <p:bldP spid="35" grpId="0"/>
      <p:bldP spid="36" grpId="0"/>
      <p:bldP spid="18" grpId="0"/>
      <p:bldP spid="19" grpId="0" animBg="1"/>
      <p:bldP spid="2" grpId="0" animBg="1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2743</TotalTime>
  <Words>487</Words>
  <Application>Microsoft Office PowerPoint</Application>
  <PresentationFormat>On-screen Show (4:3)</PresentationFormat>
  <Paragraphs>92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ＭＳ Ｐゴシック</vt:lpstr>
      <vt:lpstr>宋体</vt:lpstr>
      <vt:lpstr>Arial</vt:lpstr>
      <vt:lpstr>Calibri</vt:lpstr>
      <vt:lpstr>Calibri Light</vt:lpstr>
      <vt:lpstr>Century Gothic</vt:lpstr>
      <vt:lpstr>Gill Sans MT</vt:lpstr>
      <vt:lpstr>Wingdings</vt:lpstr>
      <vt:lpstr>Office Theme</vt:lpstr>
      <vt:lpstr>Twinning project  ENEA – ENforcing Environmental Acquis</vt:lpstr>
      <vt:lpstr>OUTLINE</vt:lpstr>
      <vt:lpstr>WHY THIS PROJECT?</vt:lpstr>
      <vt:lpstr>KEY DATA</vt:lpstr>
      <vt:lpstr>OBJECTIVES &amp; ACTIVITIES</vt:lpstr>
      <vt:lpstr>OBJECTIVES &amp; ACTIVITIES</vt:lpstr>
      <vt:lpstr>OBJECTIVES &amp; ACTIVITIES</vt:lpstr>
      <vt:lpstr>OBJECTIVES &amp; ACTIVITIES</vt:lpstr>
      <vt:lpstr>OBJECTIVES &amp; ACTIVITIES</vt:lpstr>
      <vt:lpstr>CONCLUSIONS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cesar</dc:creator>
  <cp:lastModifiedBy>cesar</cp:lastModifiedBy>
  <cp:revision>120</cp:revision>
  <cp:lastPrinted>2014-04-09T20:31:56Z</cp:lastPrinted>
  <dcterms:created xsi:type="dcterms:W3CDTF">2014-03-27T15:40:30Z</dcterms:created>
  <dcterms:modified xsi:type="dcterms:W3CDTF">2015-04-27T10:11:43Z</dcterms:modified>
</cp:coreProperties>
</file>