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67" r:id="rId4"/>
    <p:sldId id="279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77" r:id="rId16"/>
    <p:sldId id="289" r:id="rId17"/>
    <p:sldId id="290" r:id="rId18"/>
    <p:sldId id="291" r:id="rId19"/>
    <p:sldId id="276" r:id="rId20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84" y="72"/>
      </p:cViewPr>
      <p:guideLst>
        <p:guide orient="horz" pos="43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FCFEB-C941-4FCE-B7EC-20261283F023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5087-6EBE-40F3-979C-D58D2D66FAD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2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7B3C-3FCD-4582-9837-8AEAEEE00AEE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6128-2124-4512-A238-5C8342DCD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4E91-B0EA-4C9A-A420-284643E2A218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96D-22D2-4F94-B48F-0871D7A47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83C-2D1B-47EE-88F3-AF225DCC1408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DD90-B199-42A8-95A5-8C13D11614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AB5C-9CF2-44BA-9B2D-8FDF281CA264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58CC-EA43-4951-B373-6D9AE24A49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C8EE-3E18-4A23-8093-96A236CD566B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D9DD-24A7-4BA0-8186-4E94E41FB1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30B7-93B3-4928-9FFB-3EB877F126F9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AB99-38FC-4320-9FE0-53F0384546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728B-7655-4947-AFD7-11A8A560107C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EBBE-B31C-4A17-AFCA-20C63F075D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D7E-4CD0-4EFC-90C1-728A2DF5ACCA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6E7A-25F7-424E-BA89-DC5AC61C6F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F28B-EDDE-4075-8E8C-56D28ABF3174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551E-6BBB-4859-880B-2A43781215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7DA7-73AF-4654-90A9-3EA69ED81D9D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ED75-B136-4C02-BD67-DD85A15269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4204-3478-474A-B077-D61378567252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D608-E2DE-4CAE-A8EE-3F2387C8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9F0382-9583-4E23-B0EB-A36007AC1EEC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AC0615-7D6F-4EC2-B27E-9A22CEDB2B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ei.gov.mk/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3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049241"/>
            <a:ext cx="8572500" cy="123254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Twinning Environmental Inspection:</a:t>
            </a:r>
            <a:b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Progress, ideas and collaboration proposals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246422"/>
            <a:ext cx="8153400" cy="4381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2000">
                <a:solidFill>
                  <a:schemeClr val="bg1">
                    <a:lumMod val="50000"/>
                  </a:schemeClr>
                </a:solidFill>
              </a:rPr>
              <a:t>Twinning project - </a:t>
            </a:r>
            <a:r>
              <a:rPr lang="sv-SE" altLang="zh-CN" sz="2000">
                <a:solidFill>
                  <a:schemeClr val="bg1">
                    <a:lumMod val="50000"/>
                  </a:schemeClr>
                </a:solidFill>
              </a:rPr>
              <a:t>MK 10 IPA EN 01 14 (MK 10 IB EN 01</a:t>
            </a:r>
            <a:r>
              <a:rPr lang="sv-SE" altLang="zh-CN" sz="200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2000" smtClean="0">
                <a:solidFill>
                  <a:schemeClr val="bg1">
                    <a:lumMod val="50000"/>
                  </a:schemeClr>
                </a:solidFill>
              </a:rPr>
              <a:t>ENEA </a:t>
            </a:r>
            <a:r>
              <a:rPr lang="en-GB" altLang="zh-CN" sz="2000">
                <a:solidFill>
                  <a:schemeClr val="bg1">
                    <a:lumMod val="50000"/>
                  </a:schemeClr>
                </a:solidFill>
              </a:rPr>
              <a:t>– ENforcing Environmental Acquis </a:t>
            </a:r>
            <a:endParaRPr lang="en-GB" altLang="zh-CN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54772" y="2812308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José Francisco Alonso Picón</a:t>
            </a:r>
          </a:p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Rob Kramers</a:t>
            </a:r>
          </a:p>
          <a:p>
            <a:pPr algn="ctr">
              <a:spcBef>
                <a:spcPct val="20000"/>
              </a:spcBef>
            </a:pPr>
            <a:r>
              <a:rPr lang="en-GB" altLang="zh-CN" sz="2000">
                <a:latin typeface="Century Gothic" pitchFamily="34" charset="0"/>
                <a:cs typeface="宋体"/>
              </a:rPr>
              <a:t>César Seoánez</a:t>
            </a:r>
          </a:p>
          <a:p>
            <a:pPr algn="ctr">
              <a:spcBef>
                <a:spcPct val="20000"/>
              </a:spcBef>
            </a:pPr>
            <a:endParaRPr lang="en-GB" altLang="zh-CN" sz="2000" smtClean="0">
              <a:latin typeface="Century Gothic" pitchFamily="34" charset="0"/>
              <a:cs typeface="宋体"/>
            </a:endParaRPr>
          </a:p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Skopje</a:t>
            </a:r>
            <a:r>
              <a:rPr lang="en-GB" altLang="zh-CN" sz="2000">
                <a:latin typeface="Century Gothic" pitchFamily="34" charset="0"/>
                <a:cs typeface="宋体"/>
              </a:rPr>
              <a:t>, 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22</a:t>
            </a:r>
            <a:r>
              <a:rPr lang="en-GB" altLang="zh-CN" sz="2000" baseline="30000" smtClean="0">
                <a:latin typeface="Century Gothic" pitchFamily="34" charset="0"/>
                <a:cs typeface="宋体"/>
              </a:rPr>
              <a:t>nd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 April 2016</a:t>
            </a:r>
            <a:endParaRPr lang="fr-FR" sz="2000">
              <a:latin typeface="Century Gothic" pitchFamily="34" charset="0"/>
            </a:endParaRPr>
          </a:p>
          <a:p>
            <a:pPr algn="ctr">
              <a:spcBef>
                <a:spcPct val="20000"/>
              </a:spcBef>
            </a:pPr>
            <a:endParaRPr lang="fr-FR" sz="2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" y="690106"/>
            <a:ext cx="6345238" cy="5699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PROJECT’S PROGRESS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395" y="168741"/>
            <a:ext cx="524979" cy="3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6734" y="168742"/>
            <a:ext cx="526294" cy="3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655" y="174491"/>
            <a:ext cx="564235" cy="37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66850" y="168744"/>
            <a:ext cx="570922" cy="38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04798" y="1366999"/>
            <a:ext cx="3992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Communication &amp; visibility: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58042"/>
              </p:ext>
            </p:extLst>
          </p:nvPr>
        </p:nvGraphicFramePr>
        <p:xfrm>
          <a:off x="272655" y="2149889"/>
          <a:ext cx="8565116" cy="2592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705"/>
                <a:gridCol w="3161140"/>
                <a:gridCol w="4837271"/>
              </a:tblGrid>
              <a:tr h="450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BEFORE PROJECT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NOW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1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No written standard information to operators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Leaflet for operators</a:t>
                      </a:r>
                      <a:endParaRPr lang="es-E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90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smtClean="0">
                          <a:effectLst/>
                        </a:rPr>
                        <a:t>11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No web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u="sng">
                          <a:effectLst/>
                        </a:rPr>
                        <a:t>SEI website</a:t>
                      </a:r>
                      <a:r>
                        <a:rPr lang="en-US" sz="1800">
                          <a:effectLst/>
                        </a:rPr>
                        <a:t>, including info for operators, Frequently Asked Question, legislation, all guidance documents</a:t>
                      </a:r>
                      <a:r>
                        <a:rPr lang="en-US" sz="1800" smtClean="0">
                          <a:effectLst/>
                        </a:rPr>
                        <a:t>… </a:t>
                      </a:r>
                      <a:r>
                        <a:rPr lang="en-US" sz="2200" b="1" smtClean="0">
                          <a:effectLst/>
                          <a:hlinkClick r:id="rId6"/>
                        </a:rPr>
                        <a:t>www.sei.gov.mk</a:t>
                      </a:r>
                      <a:r>
                        <a:rPr lang="en-US" sz="2200" b="1" smtClean="0">
                          <a:effectLst/>
                        </a:rPr>
                        <a:t> </a:t>
                      </a:r>
                      <a:endParaRPr lang="es-ES" sz="2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835" y="123036"/>
            <a:ext cx="3200372" cy="188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8391" y="674232"/>
            <a:ext cx="759952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IDEAS &amp; COLLABORATION PROPOSALS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04798" y="4137499"/>
            <a:ext cx="4531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Brainstorming about the future 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59579" y="2807059"/>
            <a:ext cx="5305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Sharing experiences by Inspectorates with projects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59578" y="3296908"/>
            <a:ext cx="7206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>
                <a:latin typeface="Calibri" pitchFamily="34" charset="0"/>
              </a:rPr>
              <a:t>EU Funds are an </a:t>
            </a:r>
            <a:r>
              <a:rPr lang="es-ES" altLang="es-ES" b="1">
                <a:latin typeface="Calibri" pitchFamily="34" charset="0"/>
              </a:rPr>
              <a:t>extraordinary tool to raise </a:t>
            </a:r>
            <a:r>
              <a:rPr lang="es-ES" altLang="es-ES" b="1" smtClean="0">
                <a:latin typeface="Calibri" pitchFamily="34" charset="0"/>
              </a:rPr>
              <a:t>substantially capacity</a:t>
            </a:r>
            <a:endParaRPr lang="es-ES" altLang="es-ES" b="1">
              <a:latin typeface="Calibri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859579" y="2333529"/>
            <a:ext cx="41354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Twinning, Technical Assistance, Supply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59579" y="1892653"/>
            <a:ext cx="2344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With EU Delegation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04798" y="1366999"/>
            <a:ext cx="8235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Event/workshop to promote use of EU funds by Inspectorates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8546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  <p:bldP spid="13" grpId="0"/>
      <p:bldP spid="14" grpId="0"/>
      <p:bldP spid="15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8391" y="674232"/>
            <a:ext cx="759952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IDEAS &amp; COLLABORATION PROPOSALS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04798" y="1481301"/>
            <a:ext cx="8460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Ideas for Law on Inspection (ZIN), </a:t>
            </a:r>
            <a:r>
              <a:rPr lang="es-ES" altLang="es-ES" sz="24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to improve performance and </a:t>
            </a:r>
          </a:p>
          <a:p>
            <a:r>
              <a:rPr lang="es-ES" altLang="es-ES" sz="2400" b="1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altLang="es-ES" sz="24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   impact of SEI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(some apply to all Inspectorates)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984966" y="2538782"/>
            <a:ext cx="7345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Based on (long) EU experience + detailed assessment of current situation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4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8391" y="674232"/>
            <a:ext cx="759952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IDEAS &amp; COLLABORATION PROPOSALS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41509" y="1481301"/>
            <a:ext cx="5646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Plans &amp;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reports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  <a:sym typeface="Wingdings" panose="05000000000000000000" pitchFamily="2" charset="2"/>
              </a:rPr>
              <a:t>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Annual </a:t>
            </a:r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&amp; Multiannual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403975" y="3724111"/>
            <a:ext cx="6771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Delete or derogate until a software automatising process is in place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601" y="2175745"/>
            <a:ext cx="7552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Multiannual : to define strategy in line with Ministry and have larger impact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73601" y="2665605"/>
            <a:ext cx="79351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Annual : more specific, based on multiannual &amp; (environmental) risk assessment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73601" y="3220779"/>
            <a:ext cx="70378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Shorter periods: burden reducing substantially efficiency, absent in EU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/>
      <p:bldP spid="13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8391" y="674232"/>
            <a:ext cx="759952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IDEAS &amp; COLLABORATION PROPOSALS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41509" y="1364926"/>
            <a:ext cx="5448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Evaluation of environmental inspection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54772" y="2445550"/>
            <a:ext cx="7122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Typical numbers / SEI inspector / month : 12 ordinary + 8 extraordinary</a:t>
            </a:r>
            <a:endParaRPr lang="es-ES" altLang="es-ES" u="sng">
              <a:latin typeface="Calibri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54772" y="4698887"/>
            <a:ext cx="84171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Why? Because to assess environmental impact, each installation &amp; sector is different, </a:t>
            </a:r>
          </a:p>
          <a:p>
            <a:r>
              <a:rPr lang="es-ES" altLang="es-ES">
                <a:latin typeface="Calibri" pitchFamily="34" charset="0"/>
              </a:rPr>
              <a:t> </a:t>
            </a:r>
            <a:r>
              <a:rPr lang="es-ES" altLang="es-ES" smtClean="0">
                <a:latin typeface="Calibri" pitchFamily="34" charset="0"/>
              </a:rPr>
              <a:t>                and the number of factors to take into account and evaluate is extremely</a:t>
            </a:r>
          </a:p>
          <a:p>
            <a:r>
              <a:rPr lang="es-ES" altLang="es-ES">
                <a:latin typeface="Calibri" pitchFamily="34" charset="0"/>
              </a:rPr>
              <a:t> </a:t>
            </a:r>
            <a:r>
              <a:rPr lang="es-ES" altLang="es-ES" smtClean="0">
                <a:latin typeface="Calibri" pitchFamily="34" charset="0"/>
              </a:rPr>
              <a:t>                large and variable, specially in integrated inspections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554772" y="4176376"/>
            <a:ext cx="79297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In the case of environmental inspections, </a:t>
            </a:r>
            <a:r>
              <a:rPr lang="es-ES" altLang="es-ES" u="sng" smtClean="0">
                <a:latin typeface="Calibri" pitchFamily="34" charset="0"/>
              </a:rPr>
              <a:t>it is impossible to combine good &amp; fast</a:t>
            </a:r>
            <a:endParaRPr lang="es-ES" altLang="es-ES" u="sng">
              <a:latin typeface="Calibri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54772" y="1939365"/>
            <a:ext cx="7269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Until now, (minimum) number of inspections has been the key indicator</a:t>
            </a:r>
            <a:endParaRPr lang="es-ES" altLang="es-ES" u="sng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48346" y="3146334"/>
            <a:ext cx="4453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Experience in EU &amp; integrated inspections: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554772" y="5645944"/>
            <a:ext cx="77884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Large polluters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Integrated assessment is mandatory  IPPC Directive &amp; IED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554772" y="3719174"/>
            <a:ext cx="8143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Well-prepared, executed and followed-up inspections are essential to have impact 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5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5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185932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0145"/>
            <a:ext cx="8685372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Complexity of environmental inspections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183205"/>
              </p:ext>
            </p:extLst>
          </p:nvPr>
        </p:nvGraphicFramePr>
        <p:xfrm>
          <a:off x="272651" y="4332158"/>
          <a:ext cx="8566548" cy="1895305"/>
        </p:xfrm>
        <a:graphic>
          <a:graphicData uri="http://schemas.openxmlformats.org/drawingml/2006/table">
            <a:tbl>
              <a:tblPr/>
              <a:tblGrid>
                <a:gridCol w="108542"/>
                <a:gridCol w="1009457"/>
                <a:gridCol w="471749"/>
                <a:gridCol w="602247"/>
                <a:gridCol w="574451"/>
                <a:gridCol w="574451"/>
                <a:gridCol w="620778"/>
                <a:gridCol w="574451"/>
                <a:gridCol w="1102575"/>
                <a:gridCol w="574451"/>
                <a:gridCol w="574451"/>
                <a:gridCol w="574451"/>
                <a:gridCol w="630043"/>
                <a:gridCol w="574451"/>
              </a:tblGrid>
              <a:tr h="247638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IPPC PERMIT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IPPC </a:t>
                      </a:r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FILE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INSPECTION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DAYS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</a:t>
                      </a:r>
                      <a:r>
                        <a:rPr lang="es-E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</a:t>
                      </a:r>
                      <a:r>
                        <a:rPr lang="es-ES" sz="60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days</a:t>
                      </a:r>
                      <a:r>
                        <a:rPr lang="es-E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with respect to IPPC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755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Upload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Upload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Office </a:t>
                      </a:r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 </a:t>
                      </a:r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inspection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Certificate</a:t>
                      </a:r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s-E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checklist</a:t>
                      </a:r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s-ES" sz="70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others</a:t>
                      </a:r>
                      <a:r>
                        <a:rPr lang="es-E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(photographic </a:t>
                      </a:r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</a:t>
                      </a:r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</a:t>
                      </a:r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complementary</a:t>
                      </a:r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</a:t>
                      </a:r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</a:t>
                      </a:r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of appeals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</a:t>
                      </a:r>
                      <a:r>
                        <a:rPr lang="es-E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 (final)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08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</a:p>
                  </a:txBody>
                  <a:tcPr marL="5023" marR="5023" marT="5023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Farming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livestock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sector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60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industry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60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Industry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09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Waste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Manager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023" marR="5023" marT="5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023" marR="5023" marT="5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14 Marcador de contenido"/>
          <p:cNvSpPr txBox="1">
            <a:spLocks/>
          </p:cNvSpPr>
          <p:nvPr/>
        </p:nvSpPr>
        <p:spPr bwMode="auto">
          <a:xfrm>
            <a:off x="196788" y="1331541"/>
            <a:ext cx="8839200" cy="50411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gl-ES" altLang="es-ES" sz="2000" b="1" smtClean="0"/>
              <a:t>Minimum days for integrated environmental inspections (Galicia, Spain) :</a:t>
            </a:r>
          </a:p>
          <a:p>
            <a:pPr algn="just">
              <a:buFontTx/>
              <a:buChar char="-"/>
            </a:pPr>
            <a:r>
              <a:rPr lang="gl-ES" altLang="es-ES" sz="1800" b="1" smtClean="0"/>
              <a:t> IPPC inspections, BEFORE Industrial Emissions Directive (IED):</a:t>
            </a:r>
          </a:p>
          <a:p>
            <a:pPr algn="just">
              <a:buFontTx/>
              <a:buChar char="-"/>
            </a:pPr>
            <a:endParaRPr lang="gl-ES" altLang="es-ES" sz="1800" b="1" smtClean="0"/>
          </a:p>
          <a:p>
            <a:pPr algn="just">
              <a:buFontTx/>
              <a:buChar char="-"/>
            </a:pPr>
            <a:endParaRPr lang="gl-ES" altLang="es-ES" sz="1800" b="1" smtClean="0"/>
          </a:p>
          <a:p>
            <a:pPr algn="just">
              <a:buFontTx/>
              <a:buChar char="-"/>
            </a:pPr>
            <a:endParaRPr lang="gl-ES" altLang="es-ES" sz="1800" smtClean="0"/>
          </a:p>
          <a:p>
            <a:pPr algn="just">
              <a:buFontTx/>
              <a:buChar char="-"/>
            </a:pPr>
            <a:endParaRPr lang="gl-ES" altLang="es-ES" sz="1800" smtClean="0"/>
          </a:p>
          <a:p>
            <a:pPr algn="just">
              <a:buFontTx/>
              <a:buChar char="-"/>
            </a:pPr>
            <a:endParaRPr lang="gl-ES" altLang="es-ES" sz="1800" smtClean="0"/>
          </a:p>
          <a:p>
            <a:pPr algn="just">
              <a:buFontTx/>
              <a:buChar char="-"/>
            </a:pPr>
            <a:r>
              <a:rPr lang="gl-ES" altLang="es-ES" sz="1800" b="1" smtClean="0"/>
              <a:t>AFTER IED: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gl-ES" altLang="es-ES" sz="1800" smtClean="0"/>
          </a:p>
          <a:p>
            <a:pPr algn="just">
              <a:buFont typeface="Wingdings" panose="05000000000000000000" pitchFamily="2" charset="2"/>
              <a:buChar char="q"/>
            </a:pPr>
            <a:endParaRPr lang="gl-ES" altLang="es-ES" sz="1800" smtClean="0"/>
          </a:p>
          <a:p>
            <a:pPr algn="just">
              <a:buFont typeface="Wingdings" panose="05000000000000000000" pitchFamily="2" charset="2"/>
              <a:buChar char="q"/>
            </a:pPr>
            <a:endParaRPr lang="gl-ES" altLang="es-ES" sz="1800" dirty="0" smtClean="0"/>
          </a:p>
        </p:txBody>
      </p: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5300" y="6403621"/>
            <a:ext cx="3086100" cy="365125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</a:p>
        </p:txBody>
      </p:sp>
      <p:graphicFrame>
        <p:nvGraphicFramePr>
          <p:cNvPr id="28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320719"/>
              </p:ext>
            </p:extLst>
          </p:nvPr>
        </p:nvGraphicFramePr>
        <p:xfrm>
          <a:off x="304800" y="2107078"/>
          <a:ext cx="8050306" cy="1655679"/>
        </p:xfrm>
        <a:graphic>
          <a:graphicData uri="http://schemas.openxmlformats.org/drawingml/2006/table">
            <a:tbl>
              <a:tblPr/>
              <a:tblGrid>
                <a:gridCol w="355161"/>
                <a:gridCol w="1148353"/>
                <a:gridCol w="733998"/>
                <a:gridCol w="769515"/>
                <a:gridCol w="733998"/>
                <a:gridCol w="733998"/>
                <a:gridCol w="1018127"/>
                <a:gridCol w="1018127"/>
                <a:gridCol w="733998"/>
                <a:gridCol w="805031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00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IPPC PERMIT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IPPC  FILE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INSPECTION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DAYS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5364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Upload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Upload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Office </a:t>
                      </a:r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 </a:t>
                      </a:r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inspection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74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</a:p>
                  </a:txBody>
                  <a:tcPr marL="6959" marR="6959" marT="6959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Farming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livestock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sector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57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industry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57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Industrial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51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Waste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Manager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7401762" y="1888331"/>
            <a:ext cx="1126672" cy="2177487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4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8391" y="674232"/>
            <a:ext cx="759952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IDEAS &amp; COLLABORATION PROPOSALS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41509" y="1336159"/>
            <a:ext cx="5448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Evaluation of environmental inspection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24142" y="3249529"/>
            <a:ext cx="4332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altLang="es-ES" smtClean="0">
                <a:latin typeface="Calibri" pitchFamily="34" charset="0"/>
              </a:rPr>
              <a:t>Evaluation of (environmental) inspectors: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81343" y="2727018"/>
            <a:ext cx="57660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u="sng" smtClean="0">
                <a:latin typeface="Calibri" pitchFamily="34" charset="0"/>
              </a:rPr>
              <a:t>Urgent need for integrated inspections, few but in depth</a:t>
            </a:r>
            <a:endParaRPr lang="es-ES" altLang="es-ES" u="sng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48346" y="1860262"/>
            <a:ext cx="4453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Experience in EU &amp; integrated inspections: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865017" y="4623662"/>
            <a:ext cx="82061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Best done by Director or board within Inspectorate, who knows all factors in depth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24142" y="2269816"/>
            <a:ext cx="7707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altLang="es-ES" smtClean="0">
                <a:latin typeface="Calibri" pitchFamily="34" charset="0"/>
              </a:rPr>
              <a:t>Integrated inspections promote deep understanding and solve real problems 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865017" y="5064528"/>
            <a:ext cx="81744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Bonuses good, penalisations damage: better bonuses depending on responsibility 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865017" y="5538060"/>
            <a:ext cx="8329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Evaluation as tool for: training needs assessment, detect gaps in team &amp; motivation,</a:t>
            </a:r>
          </a:p>
          <a:p>
            <a:r>
              <a:rPr lang="es-ES" altLang="es-ES">
                <a:latin typeface="Calibri" pitchFamily="34" charset="0"/>
              </a:rPr>
              <a:t> </a:t>
            </a:r>
            <a:r>
              <a:rPr lang="es-ES" altLang="es-ES" smtClean="0">
                <a:latin typeface="Calibri" pitchFamily="34" charset="0"/>
              </a:rPr>
              <a:t>                                            focusing actions towards more efficiency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65017" y="3741912"/>
            <a:ext cx="66977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When number of inspection is important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low quality, no impact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865017" y="4182789"/>
            <a:ext cx="6799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Indicators related to quality &amp; outcome need to have a large weight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  <p:bldP spid="26" grpId="0"/>
      <p:bldP spid="27" grpId="0"/>
      <p:bldP spid="19" grpId="0"/>
      <p:bldP spid="20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8391" y="674232"/>
            <a:ext cx="759952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IDEAS &amp; COLLABORATION PROPOSALS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41509" y="1481301"/>
            <a:ext cx="2858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Inspection Council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730233" y="2570666"/>
            <a:ext cx="42795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Several years of experience in inspection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30233" y="2055279"/>
            <a:ext cx="4020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Inclusion of Directors of Inspectorates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8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8391" y="674232"/>
            <a:ext cx="759952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IDEAS &amp; COLLABORATION PROPOSALS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41509" y="1379702"/>
            <a:ext cx="6274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Brainstorming sessions for experience sharing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730233" y="2469067"/>
            <a:ext cx="3967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Whenever we have experts available: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30233" y="1953680"/>
            <a:ext cx="5162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On topics of your interest (ideal if told in advance)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48389" y="3841452"/>
            <a:ext cx="5943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9 May or 12-13 (afternoon): Marc du Maine &amp; Bram Segijn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248389" y="2927055"/>
            <a:ext cx="21501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Today (afternoon)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248389" y="4325704"/>
            <a:ext cx="1794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>
                <a:latin typeface="Calibri" pitchFamily="34" charset="0"/>
              </a:rPr>
              <a:t>30 May: Picón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248389" y="3375944"/>
            <a:ext cx="36479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28 April (afternoon): Horst Büther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45144" y="5939005"/>
            <a:ext cx="6137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We are at your disposal, open to suggestions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5144" y="4777860"/>
            <a:ext cx="8235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Event/workshop to promote use of EU funds by Inspectorates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45144" y="5372949"/>
            <a:ext cx="5409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Meeting with Dutch Inspection Council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146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30" grpId="0"/>
      <p:bldP spid="13" grpId="0"/>
      <p:bldP spid="14" grpId="0"/>
      <p:bldP spid="15" grpId="0"/>
      <p:bldP spid="19" grpId="0"/>
      <p:bldP spid="20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7"/>
          <p:cNvSpPr>
            <a:spLocks noChangeShapeType="1"/>
          </p:cNvSpPr>
          <p:nvPr/>
        </p:nvSpPr>
        <p:spPr bwMode="auto">
          <a:xfrm>
            <a:off x="1524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50557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CONCLUSIONS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0488" y="2255838"/>
            <a:ext cx="7998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Challenging, but with opportunities &amp; available experiences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90488" y="2938463"/>
            <a:ext cx="6381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Eager </a:t>
            </a:r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to work with you, learn &amp;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strengthen ties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7200" y="4021593"/>
            <a:ext cx="8229600" cy="73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az-Cyrl-AZ" sz="4000" smtClean="0">
                <a:solidFill>
                  <a:srgbClr val="000099"/>
                </a:solidFill>
                <a:latin typeface="Calibri" pitchFamily="34" charset="0"/>
              </a:rPr>
              <a:t>Благодарам</a:t>
            </a:r>
            <a:r>
              <a:rPr lang="es-ES" sz="400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az-Cyrl-AZ" sz="4000">
                <a:solidFill>
                  <a:srgbClr val="000099"/>
                </a:solidFill>
                <a:latin typeface="Calibri" pitchFamily="34" charset="0"/>
              </a:rPr>
              <a:t>многу</a:t>
            </a:r>
            <a:r>
              <a:rPr lang="fr-FR" sz="4000">
                <a:solidFill>
                  <a:srgbClr val="000099"/>
                </a:solidFill>
                <a:latin typeface="Calibri" pitchFamily="34" charset="0"/>
              </a:rPr>
              <a:t>!</a:t>
            </a:r>
            <a:endParaRPr lang="fr-FR" sz="7200" b="1">
              <a:solidFill>
                <a:srgbClr val="0070C0"/>
              </a:solidFill>
              <a:latin typeface="Gill Sans MT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 i="1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90488" y="1587500"/>
            <a:ext cx="8512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Hope to provide some input to increase impact of Inspectorates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18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4550" y="804863"/>
            <a:ext cx="209708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OUTLINE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54138" y="3922713"/>
            <a:ext cx="2122487" cy="492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4. </a:t>
            </a:r>
            <a:r>
              <a:rPr lang="es-ES" altLang="es-ES" sz="2600">
                <a:latin typeface="+mn-lt"/>
              </a:rPr>
              <a:t>Conclusions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354138" y="1760538"/>
            <a:ext cx="2150589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1. Who we are</a:t>
            </a:r>
            <a:endParaRPr lang="es-ES" altLang="es-ES" sz="2600">
              <a:latin typeface="+mn-lt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354138" y="2471738"/>
            <a:ext cx="3370666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2. The Project: progress</a:t>
            </a:r>
            <a:endParaRPr lang="es-ES" altLang="es-ES" sz="2600">
              <a:latin typeface="+mn-lt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54138" y="3200400"/>
            <a:ext cx="4778424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altLang="es-ES" sz="2600" smtClean="0">
                <a:latin typeface="+mn-lt"/>
              </a:rPr>
              <a:t>3. Ideas &amp; collaboration proposals</a:t>
            </a:r>
            <a:endParaRPr lang="es-ES" altLang="es-ES" sz="2600">
              <a:latin typeface="+mn-lt"/>
            </a:endParaRP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674232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Who we are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85750" y="1728788"/>
            <a:ext cx="7425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Spanish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Project </a:t>
            </a:r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Leader: </a:t>
            </a:r>
            <a:r>
              <a:rPr lang="es-ES" altLang="es-ES" sz="2400" b="1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Dr. </a:t>
            </a:r>
            <a:r>
              <a:rPr lang="es-ES" altLang="es-ES" sz="24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José </a:t>
            </a:r>
            <a:r>
              <a:rPr lang="es-ES" altLang="es-ES" sz="2400" b="1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Francisco </a:t>
            </a:r>
            <a:r>
              <a:rPr lang="es-ES" altLang="es-ES" sz="24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Alonso Picón</a:t>
            </a:r>
            <a:endParaRPr lang="es-ES" altLang="es-ES" sz="2400" b="1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65621" y="4890857"/>
            <a:ext cx="5800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Active role in IMPEL &amp; EU Twinnings (Turkey, Macedonia)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924955" y="3476164"/>
            <a:ext cx="5585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26 years in civil protection &amp; environmental inspection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65621" y="3953096"/>
            <a:ext cx="6244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Responsible for creation &amp; lead of Environmental Inspectorate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924955" y="3094712"/>
            <a:ext cx="3428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6 years in health &amp; food control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765621" y="2316837"/>
            <a:ext cx="5486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b="1" smtClean="0">
                <a:latin typeface="Calibri" pitchFamily="34" charset="0"/>
              </a:rPr>
              <a:t>36 years of experience in inspection </a:t>
            </a:r>
            <a:r>
              <a:rPr lang="es-ES" altLang="es-ES" smtClean="0">
                <a:latin typeface="Calibri" pitchFamily="34" charset="0"/>
              </a:rPr>
              <a:t>in different areas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1924955" y="2712125"/>
            <a:ext cx="3899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4 years in customs &amp; taxes (national)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7428622" y="3130444"/>
            <a:ext cx="118594" cy="1146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7662431" y="3202784"/>
            <a:ext cx="14592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mtClean="0">
                <a:latin typeface="Calibri" pitchFamily="34" charset="0"/>
              </a:rPr>
              <a:t>Galicia region</a:t>
            </a:r>
          </a:p>
          <a:p>
            <a:r>
              <a:rPr lang="es-ES" altLang="es-ES" smtClean="0">
                <a:latin typeface="Calibri" pitchFamily="34" charset="0"/>
              </a:rPr>
              <a:t>(</a:t>
            </a:r>
            <a:r>
              <a:rPr lang="es-ES" altLang="es-ES" b="1" smtClean="0">
                <a:latin typeface="Calibri" pitchFamily="34" charset="0"/>
              </a:rPr>
              <a:t>approx. as</a:t>
            </a:r>
          </a:p>
          <a:p>
            <a:r>
              <a:rPr lang="es-ES" altLang="es-ES" b="1" smtClean="0">
                <a:latin typeface="Calibri" pitchFamily="34" charset="0"/>
              </a:rPr>
              <a:t>Macedonia</a:t>
            </a:r>
            <a:r>
              <a:rPr lang="es-ES" altLang="es-ES" smtClean="0">
                <a:latin typeface="Calibri" pitchFamily="34" charset="0"/>
              </a:rPr>
              <a:t>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765621" y="4417328"/>
            <a:ext cx="70965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Creator &amp; first president of Spanish Network of Env. Inspection (REDIA)</a:t>
            </a:r>
            <a:endParaRPr lang="es-ES" alt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8" grpId="0"/>
      <p:bldP spid="29" grpId="0"/>
      <p:bldP spid="30" grpId="0"/>
      <p:bldP spid="35" grpId="0"/>
      <p:bldP spid="36" grpId="0"/>
      <p:bldP spid="2" grpId="0" animBg="1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674232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Who we are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4491" y="1728788"/>
            <a:ext cx="5458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Dutch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Project </a:t>
            </a:r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Leader: </a:t>
            </a:r>
            <a:r>
              <a:rPr lang="es-ES" altLang="es-ES" sz="24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Mr. Rob Kramers</a:t>
            </a:r>
            <a:endParaRPr lang="es-ES" altLang="es-ES" sz="2400" b="1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90060" y="5429699"/>
            <a:ext cx="6950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Experience in multiple countries of Balkans, Eastern Europe &amp; others 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549394" y="4194631"/>
            <a:ext cx="3990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Coordinator of international activities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90060" y="4671553"/>
            <a:ext cx="83161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Key role in IMPEL, authoring or co-authoring numerous guidances in env. inspection</a:t>
            </a:r>
          </a:p>
          <a:p>
            <a:r>
              <a:rPr lang="es-ES" altLang="es-ES">
                <a:latin typeface="Calibri" pitchFamily="34" charset="0"/>
              </a:rPr>
              <a:t> </a:t>
            </a:r>
            <a:r>
              <a:rPr lang="es-ES" altLang="es-ES" smtClean="0">
                <a:latin typeface="Calibri" pitchFamily="34" charset="0"/>
              </a:rPr>
              <a:t>     which are reference for Environmental Inspectorates in EU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026876" y="3094712"/>
            <a:ext cx="4399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13 years in Env. Knowledge Centre InfoMil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390060" y="2316837"/>
            <a:ext cx="8603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b="1" smtClean="0">
                <a:latin typeface="Calibri" pitchFamily="34" charset="0"/>
              </a:rPr>
              <a:t>26 years of experience in environmental inspection, methodology &amp; capacity building</a:t>
            </a:r>
            <a:endParaRPr lang="es-ES" altLang="es-ES" b="1">
              <a:latin typeface="Calibri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1026876" y="2712125"/>
            <a:ext cx="5331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13 years as senior inspector in North Holland region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549394" y="3476164"/>
            <a:ext cx="5043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Developing methodology for inspection planning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549394" y="3835399"/>
            <a:ext cx="5541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Support &amp; training to env. permit officers &amp; inspectors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0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8" grpId="0"/>
      <p:bldP spid="29" grpId="0"/>
      <p:bldP spid="30" grpId="0"/>
      <p:bldP spid="35" grpId="0"/>
      <p:bldP spid="36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464" y="673575"/>
            <a:ext cx="6345238" cy="5699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PROJECT’S PROGRESS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-82254" y="2335521"/>
            <a:ext cx="3100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Since January 2015: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81313" y="5254841"/>
            <a:ext cx="5418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3 study tours to Spain, The Netherlands &amp; Portugal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81313" y="4697958"/>
            <a:ext cx="72178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41 one-week missions with EU inspectors &amp; legal experts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continuous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578402" y="4196970"/>
            <a:ext cx="3811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mtClean="0">
                <a:latin typeface="Calibri" pitchFamily="34" charset="0"/>
              </a:rPr>
              <a:t>On average &gt;15 years of experience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578402" y="3805082"/>
            <a:ext cx="8526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>
                <a:latin typeface="Calibri" pitchFamily="34" charset="0"/>
              </a:rPr>
              <a:t>7 Spanish,  8 Dutch, </a:t>
            </a:r>
            <a:r>
              <a:rPr lang="es-ES" altLang="es-ES" smtClean="0">
                <a:latin typeface="Calibri" pitchFamily="34" charset="0"/>
              </a:rPr>
              <a:t>2 Polish, 1 German, 1 </a:t>
            </a:r>
            <a:r>
              <a:rPr lang="es-ES" altLang="es-ES">
                <a:latin typeface="Calibri" pitchFamily="34" charset="0"/>
              </a:rPr>
              <a:t>Italian, 1 Greek &amp; 1 </a:t>
            </a:r>
            <a:r>
              <a:rPr lang="es-ES" altLang="es-ES" smtClean="0">
                <a:latin typeface="Calibri" pitchFamily="34" charset="0"/>
              </a:rPr>
              <a:t>Croatian: broad EU view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81313" y="3383630"/>
            <a:ext cx="4349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19 </a:t>
            </a:r>
            <a:r>
              <a:rPr lang="es-ES" altLang="es-ES" smtClean="0">
                <a:latin typeface="Calibri" pitchFamily="34" charset="0"/>
              </a:rPr>
              <a:t>EU senior inspectors &amp; 2 legal experts:</a:t>
            </a:r>
            <a:endParaRPr lang="es-ES" altLang="es-ES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0037" y="699076"/>
            <a:ext cx="4520576" cy="258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533" y="689337"/>
            <a:ext cx="6345238" cy="5699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PROJECT’S PROGRESS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474041"/>
              </p:ext>
            </p:extLst>
          </p:nvPr>
        </p:nvGraphicFramePr>
        <p:xfrm>
          <a:off x="304798" y="1954463"/>
          <a:ext cx="8532973" cy="4050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579"/>
                <a:gridCol w="3702912"/>
                <a:gridCol w="4265482"/>
              </a:tblGrid>
              <a:tr h="305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BEFORE PROJECT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NOW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2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No gap analysis comparing with EU standards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Assessment report (institutional &amp; legal)</a:t>
                      </a:r>
                      <a:endParaRPr lang="es-ES" sz="1600" b="1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Report with strategy &amp; proposals for improvement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5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Legislation not in line with EU legislation related to env. Inspection (IED, RMCEI…)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Draft of Law for Inspection on Environment</a:t>
                      </a:r>
                      <a:endParaRPr lang="es-ES" sz="1600" b="1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Table of Concordance with IED, RMCEI…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5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Planning of env. Inspections not in line with EU standards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EU IMPEL risk assessment IRAM software adapted to Macedonia, and trainings ongoing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5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Current system to evaluate Inspectorate &amp; inspectors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</a:rPr>
                        <a:t>Proposals on performance indicators to evaluate Environmental Inspectorate &amp; inspectors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86430" y="1399657"/>
            <a:ext cx="3608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Improvement of system: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2" y="54592"/>
            <a:ext cx="2481763" cy="186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0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40" y="658355"/>
            <a:ext cx="6345238" cy="5699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PROJECT’S PROGRESS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04798" y="1399657"/>
            <a:ext cx="4085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Training &amp; capacity building: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21661"/>
              </p:ext>
            </p:extLst>
          </p:nvPr>
        </p:nvGraphicFramePr>
        <p:xfrm>
          <a:off x="272654" y="1885424"/>
          <a:ext cx="8565117" cy="4589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705"/>
                <a:gridCol w="2769255"/>
                <a:gridCol w="5229157"/>
              </a:tblGrid>
              <a:tr h="4775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BEFORE PROJECT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NOW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5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No/limited training to adapt to EU env. Inspection standards 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Training needs assessment report</a:t>
                      </a:r>
                      <a:endParaRPr lang="es-ES" sz="1800" b="1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Training programme within </a:t>
                      </a:r>
                      <a:r>
                        <a:rPr lang="en-US" sz="1800" b="1" smtClean="0">
                          <a:effectLst/>
                        </a:rPr>
                        <a:t>Twinning:</a:t>
                      </a:r>
                    </a:p>
                    <a:p>
                      <a:pPr marL="628650" lvl="1" indent="-17145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smtClean="0">
                          <a:effectLst/>
                        </a:rPr>
                        <a:t>Knowledge</a:t>
                      </a:r>
                      <a:r>
                        <a:rPr lang="en-US" sz="1800" baseline="0" smtClean="0">
                          <a:effectLst/>
                        </a:rPr>
                        <a:t> of sectors &amp; techniques</a:t>
                      </a:r>
                    </a:p>
                    <a:p>
                      <a:pPr marL="628650" lvl="1" indent="-17145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baseline="0" smtClean="0">
                          <a:effectLst/>
                        </a:rPr>
                        <a:t>Inspections to pilot installations </a:t>
                      </a:r>
                      <a:r>
                        <a:rPr lang="en-US" sz="1800" baseline="0" smtClean="0">
                          <a:effectLst/>
                        </a:rPr>
                        <a:t>(2 more in 25-27 May &amp; 30 May – 2 June)</a:t>
                      </a:r>
                    </a:p>
                    <a:p>
                      <a:pPr marL="628650" lvl="1" indent="-17145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smtClean="0">
                          <a:effectLst/>
                        </a:rPr>
                        <a:t>Sampling &amp; analysis of self-monitoring reports of installations</a:t>
                      </a:r>
                    </a:p>
                    <a:p>
                      <a:pPr marL="628650" lvl="1" indent="-17145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smtClean="0">
                          <a:effectLst/>
                        </a:rPr>
                        <a:t>Skills (communication, team building)</a:t>
                      </a:r>
                      <a:endParaRPr lang="es-ES" sz="1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Report with training curricula &amp; long-term capacity building </a:t>
                      </a:r>
                      <a:r>
                        <a:rPr lang="en-US" sz="1800" b="1" smtClean="0">
                          <a:effectLst/>
                        </a:rPr>
                        <a:t>proposals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smtClean="0">
                          <a:effectLst/>
                        </a:rPr>
                        <a:t>3 study</a:t>
                      </a:r>
                      <a:r>
                        <a:rPr lang="en-US" sz="1800" b="1" baseline="0" smtClean="0">
                          <a:effectLst/>
                        </a:rPr>
                        <a:t> tours </a:t>
                      </a:r>
                      <a:r>
                        <a:rPr lang="en-US" sz="1800" b="1" baseline="0" smtClean="0">
                          <a:effectLst/>
                          <a:sym typeface="Wingdings" panose="05000000000000000000" pitchFamily="2" charset="2"/>
                        </a:rPr>
                        <a:t> Dutch Inspection Council</a:t>
                      </a:r>
                      <a:endParaRPr lang="en-US" sz="1800" b="1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770" y="127206"/>
            <a:ext cx="2318102" cy="173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2655" y="699535"/>
            <a:ext cx="6345238" cy="5699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PROJECT’S PROGRESS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72655" y="1402724"/>
            <a:ext cx="4663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Guidance documents/templates: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49805"/>
              </p:ext>
            </p:extLst>
          </p:nvPr>
        </p:nvGraphicFramePr>
        <p:xfrm>
          <a:off x="272656" y="2412862"/>
          <a:ext cx="8565116" cy="4245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705"/>
                <a:gridCol w="3585682"/>
                <a:gridCol w="4412729"/>
              </a:tblGrid>
              <a:tr h="368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BEFORE PROJECT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NOW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6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No environmental inspection manual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Environmental Inspection Manual </a:t>
                      </a:r>
                      <a:r>
                        <a:rPr lang="en-US" sz="1800" b="0">
                          <a:effectLst/>
                        </a:rPr>
                        <a:t>in line with EU best practice</a:t>
                      </a:r>
                      <a:endParaRPr lang="es-E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3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No inspection checklists or info about sectors and how to minimize their impact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1 Generic env. inspection checklist</a:t>
                      </a:r>
                      <a:endParaRPr lang="es-ES" sz="1800" b="1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1 Horizontal BAT inspection checklist</a:t>
                      </a:r>
                      <a:endParaRPr lang="es-ES" sz="1800" b="1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12 sector  env. inspection checklists</a:t>
                      </a:r>
                      <a:endParaRPr lang="es-ES" sz="1800" b="1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12 sector factsheets </a:t>
                      </a:r>
                      <a:r>
                        <a:rPr lang="en-US" sz="1800" b="0">
                          <a:effectLst/>
                        </a:rPr>
                        <a:t>(to know sector &amp; techniques to minimise its pollution)</a:t>
                      </a:r>
                      <a:endParaRPr lang="es-E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6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No template for inspection report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Template for inspection report </a:t>
                      </a:r>
                      <a:r>
                        <a:rPr lang="en-US" sz="1800" b="0">
                          <a:effectLst/>
                        </a:rPr>
                        <a:t>for IED (large) installations (at least)</a:t>
                      </a:r>
                      <a:endParaRPr lang="es-E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4600" y="28520"/>
            <a:ext cx="2458911" cy="235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60019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164" y="690041"/>
            <a:ext cx="6345238" cy="5699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PROJECT’S PROGRESS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8878" y="168741"/>
            <a:ext cx="524979" cy="3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2217" y="168742"/>
            <a:ext cx="526294" cy="3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655" y="174491"/>
            <a:ext cx="564235" cy="37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66850" y="168744"/>
            <a:ext cx="570922" cy="38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16113" y="1584711"/>
            <a:ext cx="4781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Software to support Inspectorate: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8443"/>
              </p:ext>
            </p:extLst>
          </p:nvPr>
        </p:nvGraphicFramePr>
        <p:xfrm>
          <a:off x="449363" y="2676071"/>
          <a:ext cx="8017329" cy="2024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462"/>
                <a:gridCol w="3479147"/>
                <a:gridCol w="4007720"/>
              </a:tblGrid>
              <a:tr h="700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BEFORE PROJECT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NOW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24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smtClean="0">
                          <a:effectLst/>
                        </a:rPr>
                        <a:t>9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Current software to manage documents linked to inspections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Proposals to improve &amp; upgrade software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436" y="42726"/>
            <a:ext cx="3207100" cy="24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2946</TotalTime>
  <Words>1478</Words>
  <Application>Microsoft Office PowerPoint</Application>
  <PresentationFormat>On-screen Show (4:3)</PresentationFormat>
  <Paragraphs>332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宋体</vt:lpstr>
      <vt:lpstr>Arial</vt:lpstr>
      <vt:lpstr>Calibri</vt:lpstr>
      <vt:lpstr>Calibri Light</vt:lpstr>
      <vt:lpstr>Century Gothic</vt:lpstr>
      <vt:lpstr>Courier New</vt:lpstr>
      <vt:lpstr>Gill Sans MT</vt:lpstr>
      <vt:lpstr>Times New Roman</vt:lpstr>
      <vt:lpstr>Wingdings</vt:lpstr>
      <vt:lpstr>Office Theme</vt:lpstr>
      <vt:lpstr>Twinning Environmental Inspection: Progress, ideas and collaboration proposals</vt:lpstr>
      <vt:lpstr>OUTLINE</vt:lpstr>
      <vt:lpstr>Who we are</vt:lpstr>
      <vt:lpstr>Who we are</vt:lpstr>
      <vt:lpstr>PROJECT’S PROGRESS</vt:lpstr>
      <vt:lpstr>PROJECT’S PROGRESS</vt:lpstr>
      <vt:lpstr>PROJECT’S PROGRESS</vt:lpstr>
      <vt:lpstr>PROJECT’S PROGRESS</vt:lpstr>
      <vt:lpstr>PROJECT’S PROGRESS</vt:lpstr>
      <vt:lpstr>PROJECT’S PROGRESS</vt:lpstr>
      <vt:lpstr>IDEAS &amp; COLLABORATION PROPOSALS</vt:lpstr>
      <vt:lpstr>IDEAS &amp; COLLABORATION PROPOSALS</vt:lpstr>
      <vt:lpstr>IDEAS &amp; COLLABORATION PROPOSALS</vt:lpstr>
      <vt:lpstr>IDEAS &amp; COLLABORATION PROPOSALS</vt:lpstr>
      <vt:lpstr>Complexity of environmental inspections</vt:lpstr>
      <vt:lpstr>IDEAS &amp; COLLABORATION PROPOSALS</vt:lpstr>
      <vt:lpstr>IDEAS &amp; COLLABORATION PROPOSALS</vt:lpstr>
      <vt:lpstr>IDEAS &amp; COLLABORATION PROPOSALS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</dc:creator>
  <cp:lastModifiedBy>Cesar Seoanez</cp:lastModifiedBy>
  <cp:revision>127</cp:revision>
  <cp:lastPrinted>2014-04-09T20:31:56Z</cp:lastPrinted>
  <dcterms:created xsi:type="dcterms:W3CDTF">2014-03-27T15:40:30Z</dcterms:created>
  <dcterms:modified xsi:type="dcterms:W3CDTF">2016-04-22T13:29:15Z</dcterms:modified>
</cp:coreProperties>
</file>